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8" r:id="rId2"/>
    <p:sldId id="390" r:id="rId3"/>
    <p:sldId id="305" r:id="rId4"/>
    <p:sldId id="385" r:id="rId5"/>
    <p:sldId id="308" r:id="rId6"/>
    <p:sldId id="313" r:id="rId7"/>
    <p:sldId id="299" r:id="rId8"/>
    <p:sldId id="321" r:id="rId9"/>
    <p:sldId id="367" r:id="rId10"/>
    <p:sldId id="364" r:id="rId11"/>
    <p:sldId id="314" r:id="rId12"/>
    <p:sldId id="309" r:id="rId13"/>
    <p:sldId id="389" r:id="rId14"/>
    <p:sldId id="311" r:id="rId15"/>
    <p:sldId id="359" r:id="rId16"/>
    <p:sldId id="365" r:id="rId17"/>
    <p:sldId id="312" r:id="rId18"/>
    <p:sldId id="324" r:id="rId19"/>
    <p:sldId id="334" r:id="rId20"/>
    <p:sldId id="386" r:id="rId21"/>
    <p:sldId id="372" r:id="rId22"/>
    <p:sldId id="332" r:id="rId23"/>
    <p:sldId id="373" r:id="rId24"/>
    <p:sldId id="259" r:id="rId25"/>
    <p:sldId id="370" r:id="rId26"/>
    <p:sldId id="371" r:id="rId27"/>
    <p:sldId id="374" r:id="rId28"/>
    <p:sldId id="358" r:id="rId29"/>
    <p:sldId id="336" r:id="rId30"/>
    <p:sldId id="376" r:id="rId31"/>
    <p:sldId id="377" r:id="rId32"/>
    <p:sldId id="267" r:id="rId33"/>
    <p:sldId id="388" r:id="rId34"/>
    <p:sldId id="342" r:id="rId35"/>
    <p:sldId id="331" r:id="rId36"/>
    <p:sldId id="258" r:id="rId37"/>
    <p:sldId id="338" r:id="rId38"/>
    <p:sldId id="344" r:id="rId39"/>
    <p:sldId id="350" r:id="rId40"/>
    <p:sldId id="351" r:id="rId41"/>
    <p:sldId id="352" r:id="rId42"/>
    <p:sldId id="354" r:id="rId43"/>
    <p:sldId id="391" r:id="rId44"/>
    <p:sldId id="392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F0F3"/>
    <a:srgbClr val="3EECF0"/>
    <a:srgbClr val="96F0F4"/>
    <a:srgbClr val="6AF0C7"/>
    <a:srgbClr val="87E3FF"/>
    <a:srgbClr val="87FFFF"/>
    <a:srgbClr val="87F2FF"/>
    <a:srgbClr val="B4F2FF"/>
    <a:srgbClr val="9BEDFD"/>
    <a:srgbClr val="B9D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692" autoAdjust="0"/>
    <p:restoredTop sz="93714" autoAdjust="0"/>
  </p:normalViewPr>
  <p:slideViewPr>
    <p:cSldViewPr>
      <p:cViewPr>
        <p:scale>
          <a:sx n="110" d="100"/>
          <a:sy n="110" d="100"/>
        </p:scale>
        <p:origin x="-1632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59524-112A-4CFB-A606-E63929B82821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22B8C-B4D7-4147-83FA-B2D13BBB3E4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80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Restons dans le domaine de la mouillabilité. Vous avez déjà sûrement remarqué que l’eau tend à monter le long des parois qui la contiennent. Cela a lieu parce que les molécules du liquide ont une forte tendance à adhérer au verre. </a:t>
            </a:r>
            <a:br>
              <a:rPr lang="fr-FR" dirty="0" smtClean="0"/>
            </a:br>
            <a:r>
              <a:rPr lang="fr-FR" dirty="0" smtClean="0"/>
              <a:t>Les liquides qui font des surfaces concaves (tournées vers le liquide, par exemple le duo eau / verre) avec un matériau le mouillent, et ceux qui ne le mouillent pas font une surface convexe (par exemple le duo mercure / verre, la surface du mercure s’incurve vers l’extérieur du liquide). </a:t>
            </a:r>
            <a:br>
              <a:rPr lang="fr-FR" dirty="0" smtClean="0"/>
            </a:br>
            <a:r>
              <a:rPr lang="fr-FR" dirty="0" smtClean="0"/>
              <a:t>À l’intérieur des tubes de diamètre plus petit que 2 mm, que l’on appelle des capillaires, un liquide mouillant forme un ménisque concave à la surface supérieure et tend à monter le long du tube (figure 11). </a:t>
            </a:r>
            <a:br>
              <a:rPr lang="fr-FR" dirty="0" smtClean="0"/>
            </a:br>
            <a:r>
              <a:rPr lang="fr-FR" dirty="0" smtClean="0"/>
              <a:t>Au contrario, un liquide non mouillant forme un ménisque convexe et son niveau tend à descendre. Le niveau de liquide attiré par capillarité monte jusqu’à ce que les forces qui l’attirent par capillarité soient compensées par le poids du liquide lui-même.</a:t>
            </a:r>
          </a:p>
          <a:p>
            <a:r>
              <a:rPr lang="fr-FR" dirty="0" smtClean="0"/>
              <a:t>La montée ou la descente du niveau de liquide dans un tube se nomme </a:t>
            </a:r>
            <a:r>
              <a:rPr lang="fr-FR" b="1" dirty="0" smtClean="0"/>
              <a:t>capillarité</a:t>
            </a:r>
            <a:r>
              <a:rPr lang="fr-FR" dirty="0" smtClean="0"/>
              <a:t>. Bien entendu la capillarité dépend des forces de cohésion et d’adhésion dont nous avons parlées précédemment.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 prime =R on a deux sphères de même rayon</a:t>
            </a:r>
            <a:r>
              <a:rPr lang="fr-FR" baseline="0" dirty="0" smtClean="0"/>
              <a:t> générée par des cercles perpendiculaires donc tangents au plan commun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On a deux fluides: l’air et l’eau</a:t>
            </a:r>
          </a:p>
          <a:p>
            <a:r>
              <a:rPr lang="fr-FR" dirty="0" smtClean="0"/>
              <a:t>L’air est une phase gazeuse sans interaction entre molécules constitutives, du coup l’interface gaz solide correspond à un plan</a:t>
            </a:r>
            <a:r>
              <a:rPr lang="fr-FR" baseline="0" dirty="0" smtClean="0"/>
              <a:t> prenant appui sur le solide et entièrement baigné par les molécules d’air (l’air s’étale sur le solide).</a:t>
            </a:r>
          </a:p>
          <a:p>
            <a:r>
              <a:rPr lang="fr-FR" baseline="0" dirty="0" smtClean="0"/>
              <a:t>L’interface liquide gaz est courbe elle génère une calotte sphérique (goutte d’eau)</a:t>
            </a:r>
          </a:p>
          <a:p>
            <a:r>
              <a:rPr lang="fr-FR" baseline="0" dirty="0" smtClean="0"/>
              <a:t>L’interface solide liquide est plane, l’interaction est d’autant plus grande que la goutte se recroqueville sur elle-même</a:t>
            </a:r>
          </a:p>
          <a:p>
            <a:r>
              <a:rPr lang="fr-FR" baseline="0" dirty="0" smtClean="0"/>
              <a:t>La goutte s’étale d’autant plus que l’interaction solide gaz est plus importante que la somme de la composante horizontale des interactions liquide gaz et solide liquide</a:t>
            </a:r>
          </a:p>
          <a:p>
            <a:r>
              <a:rPr lang="fr-FR" baseline="0" dirty="0" smtClean="0"/>
              <a:t>Si la norme des deux projections est la même la goutte existe sur le support considéré dans la vapeur considérée à la température considérée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2B8C-B4D7-4147-83FA-B2D13BBB3E47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F33C2-E3F9-4BDB-8C1B-23285C0CC654}" type="datetimeFigureOut">
              <a:rPr lang="fr-FR" smtClean="0"/>
              <a:pPr/>
              <a:t>10/03/2014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387C2-BE68-4660-A9ED-CB36C1E0CEB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2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8.png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67.png"/><Relationship Id="rId9" Type="http://schemas.openxmlformats.org/officeDocument/2006/relationships/image" Target="../media/image6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3528" y="1340768"/>
            <a:ext cx="8132440" cy="3744416"/>
          </a:xfrm>
        </p:spPr>
        <p:txBody>
          <a:bodyPr>
            <a:normAutofit/>
          </a:bodyPr>
          <a:lstStyle/>
          <a:p>
            <a:r>
              <a:rPr lang="fr-FR" dirty="0" smtClean="0"/>
              <a:t>Statique des fluides</a:t>
            </a:r>
            <a:br>
              <a:rPr lang="fr-FR" dirty="0" smtClean="0"/>
            </a:br>
            <a:r>
              <a:rPr lang="fr-FR" dirty="0" err="1" smtClean="0"/>
              <a:t>Chap</a:t>
            </a:r>
            <a:r>
              <a:rPr lang="fr-FR" dirty="0" smtClean="0"/>
              <a:t> VII</a:t>
            </a:r>
            <a:br>
              <a:rPr lang="fr-FR" dirty="0" smtClean="0"/>
            </a:b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700808"/>
            <a:ext cx="5184576" cy="381888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403648" y="5733256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Montée et descente d’un sous-marin</a:t>
            </a:r>
            <a:endParaRPr lang="fr-FR" sz="32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323528" y="2708920"/>
            <a:ext cx="4213600" cy="314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635896" y="126876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Aérostats</a:t>
            </a:r>
            <a:endParaRPr lang="fr-FR" sz="2800" dirty="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068960"/>
            <a:ext cx="3139916" cy="235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3203848" y="1916832"/>
            <a:ext cx="64807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5364088" y="1844824"/>
            <a:ext cx="936104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907704" y="6093296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2160" y="5733256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Air chauffé</a:t>
            </a:r>
            <a:endParaRPr lang="fr-FR" sz="28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721) Nature de la couche capillaire</a:t>
            </a:r>
            <a:endParaRPr lang="fr-F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196752"/>
            <a:ext cx="3119313" cy="2336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652120" y="364502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Aiguille flottante</a:t>
            </a:r>
            <a:endParaRPr lang="fr-FR" sz="28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 b="8536"/>
          <a:stretch>
            <a:fillRect/>
          </a:stretch>
        </p:blipFill>
        <p:spPr bwMode="auto">
          <a:xfrm>
            <a:off x="323528" y="1268760"/>
            <a:ext cx="4176464" cy="180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55576" y="314096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Formation d’une goutte</a:t>
            </a:r>
            <a:endParaRPr lang="fr-FR" sz="2800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 l="35611" t="24406" r="33950" b="21454"/>
          <a:stretch>
            <a:fillRect/>
          </a:stretch>
        </p:blipFill>
        <p:spPr bwMode="auto">
          <a:xfrm>
            <a:off x="883826" y="3814388"/>
            <a:ext cx="2429108" cy="242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èche droite 9"/>
          <p:cNvSpPr/>
          <p:nvPr/>
        </p:nvSpPr>
        <p:spPr>
          <a:xfrm rot="2531838">
            <a:off x="5535712" y="5136347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364088" y="558924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Surface d’un liquide  </a:t>
            </a:r>
            <a:r>
              <a:rPr lang="fr-FR" sz="2800" dirty="0" smtClean="0">
                <a:solidFill>
                  <a:srgbClr val="FF0000"/>
                </a:solidFill>
                <a:sym typeface="Symbol"/>
              </a:rPr>
              <a:t></a:t>
            </a:r>
            <a:r>
              <a:rPr lang="fr-FR" sz="2800" dirty="0" smtClean="0">
                <a:solidFill>
                  <a:srgbClr val="FF0000"/>
                </a:solidFill>
              </a:rPr>
              <a:t> membrane élastique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67544" y="4137237"/>
            <a:ext cx="832564" cy="11836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4283968" y="2924944"/>
            <a:ext cx="720080" cy="7200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3717032"/>
            <a:ext cx="1823349" cy="1270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4067944" y="3573016"/>
            <a:ext cx="36004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721) Nature de la couche capillaire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5894398" y="3789040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Montée de l’eau par capillarité 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314096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Formation d’une goutte</a:t>
            </a:r>
            <a:endParaRPr lang="fr-FR" sz="2800" dirty="0"/>
          </a:p>
        </p:txBody>
      </p:sp>
      <p:sp>
        <p:nvSpPr>
          <p:cNvPr id="10" name="Flèche droite 9"/>
          <p:cNvSpPr/>
          <p:nvPr/>
        </p:nvSpPr>
        <p:spPr>
          <a:xfrm rot="2531838">
            <a:off x="5132629" y="4920324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364088" y="5589240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Surface d’un liquide  </a:t>
            </a:r>
            <a:r>
              <a:rPr lang="fr-FR" sz="2800" dirty="0" smtClean="0">
                <a:solidFill>
                  <a:srgbClr val="FF0000"/>
                </a:solidFill>
                <a:sym typeface="Symbol"/>
              </a:rPr>
              <a:t></a:t>
            </a:r>
            <a:r>
              <a:rPr lang="fr-FR" sz="2800" dirty="0" smtClean="0">
                <a:solidFill>
                  <a:srgbClr val="FF0000"/>
                </a:solidFill>
              </a:rPr>
              <a:t> membrane élastique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215042" name="Picture 2" descr="Eau sur le bord d'un tube de verre © Rob in 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4137371" cy="310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66" name="Picture 2" descr="Ménisque d'eau dans un tube de verre © Rob in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45" y="1772816"/>
            <a:ext cx="23812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1384101" y="4623290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L’eau tente de monter le long du tube en verre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39566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Forces de tension superficielle</a:t>
            </a:r>
            <a:endParaRPr lang="fr-FR" sz="28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34586" t="36047" r="32762" b="21625"/>
          <a:stretch>
            <a:fillRect/>
          </a:stretch>
        </p:blipFill>
        <p:spPr bwMode="auto">
          <a:xfrm>
            <a:off x="2483768" y="1340768"/>
            <a:ext cx="3672408" cy="267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 l="51427" t="31608" r="19736" b="31297"/>
          <a:stretch>
            <a:fillRect/>
          </a:stretch>
        </p:blipFill>
        <p:spPr bwMode="auto">
          <a:xfrm>
            <a:off x="1331640" y="4869160"/>
            <a:ext cx="2244719" cy="162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20668" t="29328" r="50179" b="31297"/>
          <a:stretch>
            <a:fillRect/>
          </a:stretch>
        </p:blipFill>
        <p:spPr bwMode="auto">
          <a:xfrm>
            <a:off x="4860032" y="4797152"/>
            <a:ext cx="2327582" cy="176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èche droite 11"/>
          <p:cNvSpPr/>
          <p:nvPr/>
        </p:nvSpPr>
        <p:spPr>
          <a:xfrm rot="9836163">
            <a:off x="5372305" y="1924786"/>
            <a:ext cx="1368152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732240" y="1268760"/>
            <a:ext cx="115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On perce</a:t>
            </a:r>
            <a:endParaRPr lang="fr-FR" sz="2800" dirty="0"/>
          </a:p>
        </p:txBody>
      </p:sp>
      <p:sp>
        <p:nvSpPr>
          <p:cNvPr id="15" name="Flèche droite 14"/>
          <p:cNvSpPr/>
          <p:nvPr/>
        </p:nvSpPr>
        <p:spPr>
          <a:xfrm rot="2808868">
            <a:off x="5257193" y="4233492"/>
            <a:ext cx="72008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434272" flipV="1">
            <a:off x="2258510" y="1666596"/>
            <a:ext cx="1673524" cy="308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259632" y="1484784"/>
            <a:ext cx="115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On perce</a:t>
            </a:r>
            <a:endParaRPr lang="fr-FR" sz="2800" dirty="0"/>
          </a:p>
        </p:txBody>
      </p:sp>
      <p:sp>
        <p:nvSpPr>
          <p:cNvPr id="19" name="Flèche droite 18"/>
          <p:cNvSpPr/>
          <p:nvPr/>
        </p:nvSpPr>
        <p:spPr>
          <a:xfrm rot="1434272" flipV="1">
            <a:off x="2114494" y="2746716"/>
            <a:ext cx="1673524" cy="308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18791132" flipH="1">
            <a:off x="2448883" y="4305499"/>
            <a:ext cx="720080" cy="21602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29054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Forces de tension superficielle</a:t>
            </a:r>
            <a:endParaRPr lang="fr-FR" sz="28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 l="34586" t="36047" r="32762" b="21625"/>
          <a:stretch>
            <a:fillRect/>
          </a:stretch>
        </p:blipFill>
        <p:spPr bwMode="auto">
          <a:xfrm>
            <a:off x="1115616" y="1196752"/>
            <a:ext cx="3672408" cy="267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 l="20668" t="29328" r="18454" b="31297"/>
          <a:stretch>
            <a:fillRect/>
          </a:stretch>
        </p:blipFill>
        <p:spPr bwMode="auto">
          <a:xfrm>
            <a:off x="539552" y="4077072"/>
            <a:ext cx="6840760" cy="2487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5436096" y="887798"/>
            <a:ext cx="3096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Elles tendent TOUJOURS à diminuer la surface du liquide en contact avec l’air</a:t>
            </a:r>
            <a:endParaRPr lang="fr-FR" sz="28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2051720" y="4221088"/>
            <a:ext cx="144016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2267744" y="5661248"/>
            <a:ext cx="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801" name="Object 1"/>
          <p:cNvGraphicFramePr>
            <a:graphicFrameLocks noChangeAspect="1"/>
          </p:cNvGraphicFramePr>
          <p:nvPr/>
        </p:nvGraphicFramePr>
        <p:xfrm>
          <a:off x="6372200" y="3284984"/>
          <a:ext cx="2567578" cy="106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5" name="Équation" r:id="rId6" imgW="736560" imgH="304560" progId="Equation.3">
                  <p:embed/>
                </p:oleObj>
              </mc:Choice>
              <mc:Fallback>
                <p:oleObj name="Équation" r:id="rId6" imgW="736560" imgH="3045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3284984"/>
                        <a:ext cx="2567578" cy="106497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necteur droit avec flèche 8"/>
          <p:cNvCxnSpPr/>
          <p:nvPr/>
        </p:nvCxnSpPr>
        <p:spPr>
          <a:xfrm>
            <a:off x="6766744" y="4869160"/>
            <a:ext cx="216024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6945264" y="5111062"/>
            <a:ext cx="72008" cy="20764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6711988" y="5004550"/>
            <a:ext cx="72008" cy="20764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 de tension superficielle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899592" y="5805264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Surface d’un liquide  </a:t>
            </a:r>
            <a:r>
              <a:rPr lang="fr-FR" sz="2800" dirty="0" smtClean="0">
                <a:sym typeface="Symbol"/>
              </a:rPr>
              <a:t></a:t>
            </a:r>
            <a:r>
              <a:rPr lang="fr-FR" sz="2800" dirty="0" smtClean="0"/>
              <a:t> membrane élastique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195736" y="1268760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Interprétation microscopique</a:t>
            </a:r>
            <a:endParaRPr lang="fr-FR" sz="2800" dirty="0"/>
          </a:p>
        </p:txBody>
      </p:sp>
      <p:sp>
        <p:nvSpPr>
          <p:cNvPr id="9" name="Rectangle 8"/>
          <p:cNvSpPr/>
          <p:nvPr/>
        </p:nvSpPr>
        <p:spPr>
          <a:xfrm>
            <a:off x="251520" y="4509120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Visuellement parlant, on pourrait dire qu’il se forme </a:t>
            </a:r>
            <a:r>
              <a:rPr lang="fr-FR" sz="2000" dirty="0" smtClean="0">
                <a:solidFill>
                  <a:srgbClr val="FF0000"/>
                </a:solidFill>
              </a:rPr>
              <a:t>un film de molécules en surface qui n’a plus du tout  la même structure que celle que l’on retrouve au sein du liquide = </a:t>
            </a:r>
            <a:r>
              <a:rPr lang="fr-FR" sz="2000" dirty="0" smtClean="0"/>
              <a:t>couche capillaire</a:t>
            </a:r>
            <a:endParaRPr lang="fr-FR" sz="20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979712" y="1988840"/>
            <a:ext cx="5112568" cy="2376264"/>
            <a:chOff x="611560" y="1988840"/>
            <a:chExt cx="5112568" cy="23762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42739" b="47621"/>
            <a:stretch>
              <a:fillRect/>
            </a:stretch>
          </p:blipFill>
          <p:spPr bwMode="auto">
            <a:xfrm>
              <a:off x="611560" y="1988840"/>
              <a:ext cx="4608512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4788024" y="2276872"/>
              <a:ext cx="93610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467544" y="1556792"/>
            <a:ext cx="3372197" cy="450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 t="20000" b="18333"/>
          <a:stretch>
            <a:fillRect/>
          </a:stretch>
        </p:blipFill>
        <p:spPr bwMode="auto">
          <a:xfrm>
            <a:off x="4427984" y="2276872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 de tension superficielle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4716016" y="5157192"/>
            <a:ext cx="4032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 couche capillaire est de l’ordre de quelques diamètre moléculaires</a:t>
            </a:r>
            <a:endParaRPr lang="fr-FR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"/>
          <p:cNvGrpSpPr/>
          <p:nvPr/>
        </p:nvGrpSpPr>
        <p:grpSpPr>
          <a:xfrm>
            <a:off x="2411760" y="1844824"/>
            <a:ext cx="3491880" cy="3177644"/>
            <a:chOff x="1835696" y="764704"/>
            <a:chExt cx="3491880" cy="317764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1812" t="28000" r="73619" b="44701"/>
            <a:stretch>
              <a:fillRect/>
            </a:stretch>
          </p:blipFill>
          <p:spPr bwMode="auto">
            <a:xfrm>
              <a:off x="2267744" y="764704"/>
              <a:ext cx="2664296" cy="280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1835696" y="3573016"/>
              <a:ext cx="3491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Copyright Hergé/</a:t>
              </a:r>
              <a:r>
                <a:rPr lang="fr-FR" dirty="0" err="1" smtClean="0"/>
                <a:t>Moulinsart</a:t>
              </a:r>
              <a:r>
                <a:rPr lang="fr-FR" dirty="0" smtClean="0"/>
                <a:t> 2010</a:t>
              </a:r>
              <a:endParaRPr lang="fr-FR" dirty="0"/>
            </a:p>
          </p:txBody>
        </p:sp>
      </p:grp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 de tension superficielle</a:t>
            </a:r>
            <a:endParaRPr lang="fr-FR" sz="2800" dirty="0"/>
          </a:p>
        </p:txBody>
      </p:sp>
    </p:spTree>
  </p:cSld>
  <p:clrMapOvr>
    <a:masterClrMapping/>
  </p:clrMapOvr>
  <p:transition advTm="12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-468560" y="-21171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72) Propriétés de la couche capillaire. Tension superficielle</a:t>
            </a:r>
            <a:br>
              <a:rPr lang="fr-FR" sz="2800" dirty="0" smtClean="0"/>
            </a:br>
            <a:r>
              <a:rPr lang="fr-FR" sz="2800" dirty="0" smtClean="0"/>
              <a:t>722) Force de tension superficielle</a:t>
            </a:r>
            <a:endParaRPr lang="fr-FR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3216357" cy="241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124744"/>
            <a:ext cx="3153137" cy="236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293096"/>
            <a:ext cx="3117125" cy="232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3717032"/>
            <a:ext cx="2855590" cy="294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2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6034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860338"/>
            <a:ext cx="8640960" cy="5088942"/>
          </a:xfrm>
        </p:spPr>
        <p:txBody>
          <a:bodyPr>
            <a:noAutofit/>
          </a:bodyPr>
          <a:lstStyle/>
          <a:p>
            <a:r>
              <a:rPr lang="fr-FR" sz="1600" dirty="0" smtClean="0"/>
              <a:t>Définir </a:t>
            </a:r>
            <a:r>
              <a:rPr lang="fr-FR" sz="1600" dirty="0" smtClean="0"/>
              <a:t>la notion de poussée d’ARCHIMEDE</a:t>
            </a:r>
          </a:p>
          <a:p>
            <a:r>
              <a:rPr lang="fr-FR" sz="1600" dirty="0" smtClean="0"/>
              <a:t>Calculer la poussée d’ARCHIMEDE sur des cas de figure simple</a:t>
            </a:r>
          </a:p>
          <a:p>
            <a:r>
              <a:rPr lang="fr-FR" sz="1600" dirty="0" smtClean="0"/>
              <a:t>Définir </a:t>
            </a:r>
            <a:r>
              <a:rPr lang="fr-FR" sz="1600" dirty="0" smtClean="0"/>
              <a:t>la notion de tension superficielle (sens, direction, point d’application, module)</a:t>
            </a:r>
          </a:p>
          <a:p>
            <a:r>
              <a:rPr lang="fr-FR" sz="1600" dirty="0" smtClean="0"/>
              <a:t>Définir le coefficient de tension superficielle  d’un liquide et son unité</a:t>
            </a:r>
          </a:p>
          <a:p>
            <a:r>
              <a:rPr lang="fr-FR" sz="1600" dirty="0" smtClean="0"/>
              <a:t>Expliquer </a:t>
            </a:r>
            <a:r>
              <a:rPr lang="fr-FR" sz="1600" dirty="0" smtClean="0"/>
              <a:t>la notion de « membrane tendue » grâce à l’approche microscopique</a:t>
            </a:r>
          </a:p>
          <a:p>
            <a:r>
              <a:rPr lang="fr-FR" sz="1600" dirty="0" smtClean="0"/>
              <a:t>Positionner la force de tension superficielle sur  une photo ou un schéma</a:t>
            </a:r>
          </a:p>
          <a:p>
            <a:r>
              <a:rPr lang="fr-FR" sz="1600" dirty="0" smtClean="0"/>
              <a:t>Définir </a:t>
            </a:r>
            <a:r>
              <a:rPr lang="fr-FR" sz="1600" dirty="0" smtClean="0"/>
              <a:t>les raisons d’existence d’une goutte d’eau en citant la pression capillaire (Pc)</a:t>
            </a:r>
          </a:p>
          <a:p>
            <a:r>
              <a:rPr lang="fr-FR" sz="1600" dirty="0" smtClean="0"/>
              <a:t>Donner l’expression de la Pc dans le cas d’une goutte, d’une bulle de savon en partant de la loi générale de LAPLACE</a:t>
            </a:r>
          </a:p>
          <a:p>
            <a:r>
              <a:rPr lang="fr-FR" sz="1600" dirty="0" smtClean="0"/>
              <a:t>Associer à chaque frontière air/liquide, la notion de pression capillaire (goutte  : 1 seule frontière : Pc; bulle de savon : 2 frontières : 2 Pc)</a:t>
            </a:r>
          </a:p>
          <a:p>
            <a:r>
              <a:rPr lang="fr-FR" sz="1600" dirty="0" smtClean="0"/>
              <a:t>Définir la notion d’angle de raccordement (interface solide, liquide, air)</a:t>
            </a:r>
          </a:p>
          <a:p>
            <a:r>
              <a:rPr lang="fr-FR" sz="1600" dirty="0" smtClean="0"/>
              <a:t>En déduire la notion de liquide parfaitement mouillant, mouillant et non mouillant en fonction de la valeur de cet angle</a:t>
            </a:r>
          </a:p>
          <a:p>
            <a:r>
              <a:rPr lang="fr-FR" sz="1600" dirty="0" smtClean="0"/>
              <a:t>Citer et appliquer la loi de JURIN dans la cas d’une ascension ou dépression capillaire</a:t>
            </a:r>
          </a:p>
          <a:p>
            <a:r>
              <a:rPr lang="fr-FR" sz="1600" dirty="0" smtClean="0"/>
              <a:t>Citer des méthodes de mesure de la tension superficielle </a:t>
            </a:r>
            <a:r>
              <a:rPr lang="fr-FR" sz="1600" dirty="0" smtClean="0"/>
              <a:t> (cf. TP)</a:t>
            </a:r>
            <a:endParaRPr lang="fr-FR" sz="1600" dirty="0" smtClean="0"/>
          </a:p>
          <a:p>
            <a:r>
              <a:rPr lang="fr-FR" sz="1600" dirty="0" smtClean="0"/>
              <a:t>Citer des applications liées à l’existence de la notion de tension superficielle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43936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5375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73) Conséquences</a:t>
            </a:r>
            <a:br>
              <a:rPr lang="fr-FR" sz="2800" dirty="0" smtClean="0"/>
            </a:br>
            <a:r>
              <a:rPr lang="fr-FR" sz="2800" dirty="0" smtClean="0"/>
              <a:t>731) Pression capillaire  </a:t>
            </a:r>
            <a:br>
              <a:rPr lang="fr-FR" sz="2800" dirty="0" smtClean="0"/>
            </a:br>
            <a:endParaRPr lang="fr-FR" sz="2800" dirty="0"/>
          </a:p>
        </p:txBody>
      </p:sp>
      <p:grpSp>
        <p:nvGrpSpPr>
          <p:cNvPr id="20" name="Groupe 19"/>
          <p:cNvGrpSpPr/>
          <p:nvPr/>
        </p:nvGrpSpPr>
        <p:grpSpPr>
          <a:xfrm>
            <a:off x="1331640" y="2132856"/>
            <a:ext cx="3528392" cy="2232248"/>
            <a:chOff x="1331640" y="1844824"/>
            <a:chExt cx="3528392" cy="2232248"/>
          </a:xfrm>
        </p:grpSpPr>
        <p:sp>
          <p:nvSpPr>
            <p:cNvPr id="13" name="Ellipse 12"/>
            <p:cNvSpPr/>
            <p:nvPr/>
          </p:nvSpPr>
          <p:spPr>
            <a:xfrm>
              <a:off x="1331640" y="1916832"/>
              <a:ext cx="2304256" cy="216024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907704" y="263691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>
                  <a:solidFill>
                    <a:schemeClr val="bg1"/>
                  </a:solidFill>
                </a:rPr>
                <a:t>P</a:t>
              </a:r>
              <a:r>
                <a:rPr lang="fr-FR" sz="2800" baseline="-25000" dirty="0" err="1" smtClean="0">
                  <a:solidFill>
                    <a:schemeClr val="bg1"/>
                  </a:solidFill>
                </a:rPr>
                <a:t>int</a:t>
              </a:r>
              <a:endParaRPr lang="fr-FR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851920" y="1844824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P</a:t>
              </a:r>
              <a:r>
                <a:rPr lang="fr-FR" sz="2800" baseline="-25000" dirty="0" err="1" smtClean="0"/>
                <a:t>ext</a:t>
              </a:r>
              <a:endParaRPr lang="fr-FR" sz="2800" baseline="-25000" dirty="0"/>
            </a:p>
          </p:txBody>
        </p:sp>
      </p:grp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4992688" y="5158259"/>
          <a:ext cx="34226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82" name="Équation" r:id="rId3" imgW="838080" imgH="228600" progId="Equation.3">
                  <p:embed/>
                </p:oleObj>
              </mc:Choice>
              <mc:Fallback>
                <p:oleObj name="Équation" r:id="rId3" imgW="83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5158259"/>
                        <a:ext cx="3422650" cy="935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5494338" y="2565871"/>
          <a:ext cx="2335212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83" name="Équation" r:id="rId5" imgW="571320" imgH="228600" progId="Equation.3">
                  <p:embed/>
                </p:oleObj>
              </mc:Choice>
              <mc:Fallback>
                <p:oleObj name="Équation" r:id="rId5" imgW="571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565871"/>
                        <a:ext cx="2335212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vers le bas 20"/>
          <p:cNvSpPr/>
          <p:nvPr/>
        </p:nvSpPr>
        <p:spPr>
          <a:xfrm>
            <a:off x="6516216" y="3862288"/>
            <a:ext cx="36004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1520" y="177281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Goutte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80184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5375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73) Conséquences</a:t>
            </a:r>
            <a:br>
              <a:rPr lang="fr-FR" sz="2800" dirty="0" smtClean="0"/>
            </a:br>
            <a:r>
              <a:rPr lang="fr-FR" sz="2800" dirty="0" smtClean="0"/>
              <a:t>731) Pression capillaire </a:t>
            </a:r>
            <a:br>
              <a:rPr lang="fr-FR" sz="2800" dirty="0" smtClean="0"/>
            </a:b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915816" y="1988840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P</a:t>
            </a:r>
            <a:r>
              <a:rPr lang="fr-FR" sz="2800" baseline="-25000" dirty="0" err="1" smtClean="0"/>
              <a:t>ext</a:t>
            </a:r>
            <a:endParaRPr lang="fr-FR" sz="2800" baseline="-25000" dirty="0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4811713" y="4652963"/>
          <a:ext cx="378460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4" name="Équation" r:id="rId4" imgW="927000" imgH="228600" progId="Equation.3">
                  <p:embed/>
                </p:oleObj>
              </mc:Choice>
              <mc:Fallback>
                <p:oleObj name="Équation" r:id="rId4" imgW="9270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4652963"/>
                        <a:ext cx="3784600" cy="935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5494338" y="2060575"/>
          <a:ext cx="2335212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5" name="Équation" r:id="rId6" imgW="571320" imgH="228600" progId="Equation.3">
                  <p:embed/>
                </p:oleObj>
              </mc:Choice>
              <mc:Fallback>
                <p:oleObj name="Équation" r:id="rId6" imgW="57132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060575"/>
                        <a:ext cx="2335212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vers le bas 20"/>
          <p:cNvSpPr/>
          <p:nvPr/>
        </p:nvSpPr>
        <p:spPr>
          <a:xfrm>
            <a:off x="6516216" y="3356992"/>
            <a:ext cx="36004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http://weshlesbubulles.free.fr/images/forc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2492896"/>
            <a:ext cx="4491222" cy="2016249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>
            <a:off x="1849340" y="3316516"/>
            <a:ext cx="5287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P</a:t>
            </a:r>
            <a:r>
              <a:rPr lang="fr-FR" sz="2000" baseline="-25000" dirty="0" err="1" smtClean="0"/>
              <a:t>int</a:t>
            </a:r>
            <a:endParaRPr lang="fr-FR" sz="2000" baseline="-25000" dirty="0"/>
          </a:p>
        </p:txBody>
      </p:sp>
      <p:sp>
        <p:nvSpPr>
          <p:cNvPr id="20" name="Forme libre 19"/>
          <p:cNvSpPr/>
          <p:nvPr/>
        </p:nvSpPr>
        <p:spPr>
          <a:xfrm>
            <a:off x="2396359" y="3988676"/>
            <a:ext cx="5439103" cy="2270234"/>
          </a:xfrm>
          <a:custGeom>
            <a:avLst/>
            <a:gdLst>
              <a:gd name="connsiteX0" fmla="*/ 5439103 w 5439103"/>
              <a:gd name="connsiteY0" fmla="*/ 1324303 h 2270234"/>
              <a:gd name="connsiteX1" fmla="*/ 3026979 w 5439103"/>
              <a:gd name="connsiteY1" fmla="*/ 2049517 h 2270234"/>
              <a:gd name="connsiteX2" fmla="*/ 0 w 5439103"/>
              <a:gd name="connsiteY2" fmla="*/ 0 h 2270234"/>
              <a:gd name="connsiteX3" fmla="*/ 0 w 5439103"/>
              <a:gd name="connsiteY3" fmla="*/ 0 h 22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9103" h="2270234">
                <a:moveTo>
                  <a:pt x="5439103" y="1324303"/>
                </a:moveTo>
                <a:cubicBezTo>
                  <a:pt x="4686299" y="1797268"/>
                  <a:pt x="3933496" y="2270234"/>
                  <a:pt x="3026979" y="2049517"/>
                </a:cubicBezTo>
                <a:cubicBezTo>
                  <a:pt x="2120462" y="18288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1043608" y="4143704"/>
            <a:ext cx="6855372" cy="2714296"/>
          </a:xfrm>
          <a:custGeom>
            <a:avLst/>
            <a:gdLst>
              <a:gd name="connsiteX0" fmla="*/ 6855372 w 6855372"/>
              <a:gd name="connsiteY0" fmla="*/ 1355834 h 2714296"/>
              <a:gd name="connsiteX1" fmla="*/ 5026572 w 6855372"/>
              <a:gd name="connsiteY1" fmla="*/ 2632841 h 2714296"/>
              <a:gd name="connsiteX2" fmla="*/ 691055 w 6855372"/>
              <a:gd name="connsiteY2" fmla="*/ 867103 h 2714296"/>
              <a:gd name="connsiteX3" fmla="*/ 880241 w 6855372"/>
              <a:gd name="connsiteY3" fmla="*/ 0 h 2714296"/>
              <a:gd name="connsiteX4" fmla="*/ 880241 w 6855372"/>
              <a:gd name="connsiteY4" fmla="*/ 0 h 27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5372" h="2714296">
                <a:moveTo>
                  <a:pt x="6855372" y="1355834"/>
                </a:moveTo>
                <a:cubicBezTo>
                  <a:pt x="6454665" y="2035065"/>
                  <a:pt x="6053958" y="2714296"/>
                  <a:pt x="5026572" y="2632841"/>
                </a:cubicBezTo>
                <a:cubicBezTo>
                  <a:pt x="3999186" y="2551386"/>
                  <a:pt x="1382110" y="1305910"/>
                  <a:pt x="691055" y="867103"/>
                </a:cubicBezTo>
                <a:cubicBezTo>
                  <a:pt x="0" y="428296"/>
                  <a:pt x="880241" y="0"/>
                  <a:pt x="880241" y="0"/>
                </a:cubicBezTo>
                <a:lnTo>
                  <a:pt x="880241" y="0"/>
                </a:ln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5375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73) Conséquences</a:t>
            </a:r>
            <a:br>
              <a:rPr lang="fr-FR" sz="2800" dirty="0" smtClean="0"/>
            </a:br>
            <a:r>
              <a:rPr lang="fr-FR" sz="2800" dirty="0" smtClean="0"/>
              <a:t>731) Pression capillaire </a:t>
            </a:r>
            <a:br>
              <a:rPr lang="fr-FR" sz="2800" dirty="0" smtClean="0"/>
            </a:br>
            <a:endParaRPr lang="fr-FR" sz="2800" dirty="0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 cstate="print"/>
          <a:srcRect l="24351" t="50202" r="35802" b="36017"/>
          <a:stretch>
            <a:fillRect/>
          </a:stretch>
        </p:blipFill>
        <p:spPr bwMode="auto">
          <a:xfrm>
            <a:off x="109184" y="1556792"/>
            <a:ext cx="8887845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755576" y="4294162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Résultante nulle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724128" y="4078138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Résultante  non nulle</a:t>
            </a:r>
            <a:endParaRPr lang="fr-FR" sz="2800" dirty="0"/>
          </a:p>
        </p:txBody>
      </p:sp>
      <p:graphicFrame>
        <p:nvGraphicFramePr>
          <p:cNvPr id="97281" name="Object 1"/>
          <p:cNvGraphicFramePr>
            <a:graphicFrameLocks noChangeAspect="1"/>
          </p:cNvGraphicFramePr>
          <p:nvPr/>
        </p:nvGraphicFramePr>
        <p:xfrm>
          <a:off x="971600" y="5662314"/>
          <a:ext cx="16605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3" name="Équation" r:id="rId4" imgW="406080" imgH="228600" progId="Equation.3">
                  <p:embed/>
                </p:oleObj>
              </mc:Choice>
              <mc:Fallback>
                <p:oleObj name="Équation" r:id="rId4" imgW="406080" imgH="2286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662314"/>
                        <a:ext cx="1660525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6084168" y="5734322"/>
          <a:ext cx="16605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4" name="Équation" r:id="rId6" imgW="406080" imgH="228600" progId="Equation.3">
                  <p:embed/>
                </p:oleObj>
              </mc:Choice>
              <mc:Fallback>
                <p:oleObj name="Équation" r:id="rId6" imgW="4060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5734322"/>
                        <a:ext cx="1660525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75320" y="327012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Courbure nulle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148064" y="3246884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Courbure existante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915816" y="2352067"/>
            <a:ext cx="2619518" cy="2187736"/>
            <a:chOff x="2915816" y="2352067"/>
            <a:chExt cx="2619518" cy="2187736"/>
          </a:xfrm>
        </p:grpSpPr>
        <p:sp>
          <p:nvSpPr>
            <p:cNvPr id="6" name="ZoneTexte 5"/>
            <p:cNvSpPr txBox="1"/>
            <p:nvPr/>
          </p:nvSpPr>
          <p:spPr>
            <a:xfrm>
              <a:off x="2915816" y="4078138"/>
              <a:ext cx="1172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/>
                <a:t>Liquide</a:t>
              </a:r>
              <a:endParaRPr lang="fr-FR" sz="24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974548" y="2704218"/>
              <a:ext cx="1560786" cy="711142"/>
            </a:xfrm>
            <a:custGeom>
              <a:avLst/>
              <a:gdLst>
                <a:gd name="connsiteX0" fmla="*/ 0 w 1560786"/>
                <a:gd name="connsiteY0" fmla="*/ 662288 h 711142"/>
                <a:gd name="connsiteX1" fmla="*/ 268014 w 1560786"/>
                <a:gd name="connsiteY1" fmla="*/ 136 h 711142"/>
                <a:gd name="connsiteX2" fmla="*/ 930165 w 1560786"/>
                <a:gd name="connsiteY2" fmla="*/ 709584 h 711142"/>
                <a:gd name="connsiteX3" fmla="*/ 1560786 w 1560786"/>
                <a:gd name="connsiteY3" fmla="*/ 205088 h 711142"/>
                <a:gd name="connsiteX4" fmla="*/ 1560786 w 1560786"/>
                <a:gd name="connsiteY4" fmla="*/ 205088 h 71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0786" h="711142">
                  <a:moveTo>
                    <a:pt x="0" y="662288"/>
                  </a:moveTo>
                  <a:cubicBezTo>
                    <a:pt x="56493" y="327270"/>
                    <a:pt x="112987" y="-7747"/>
                    <a:pt x="268014" y="136"/>
                  </a:cubicBezTo>
                  <a:cubicBezTo>
                    <a:pt x="423042" y="8019"/>
                    <a:pt x="714703" y="675425"/>
                    <a:pt x="930165" y="709584"/>
                  </a:cubicBezTo>
                  <a:cubicBezTo>
                    <a:pt x="1145627" y="743743"/>
                    <a:pt x="1560786" y="205088"/>
                    <a:pt x="1560786" y="205088"/>
                  </a:cubicBezTo>
                  <a:lnTo>
                    <a:pt x="1560786" y="205088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>
              <a:off x="3340465" y="2352067"/>
              <a:ext cx="640765" cy="1654377"/>
            </a:xfrm>
            <a:custGeom>
              <a:avLst/>
              <a:gdLst>
                <a:gd name="connsiteX0" fmla="*/ 121568 w 640765"/>
                <a:gd name="connsiteY0" fmla="*/ 1654377 h 1654377"/>
                <a:gd name="connsiteX1" fmla="*/ 576125 w 640765"/>
                <a:gd name="connsiteY1" fmla="*/ 1157535 h 1654377"/>
                <a:gd name="connsiteX2" fmla="*/ 576125 w 640765"/>
                <a:gd name="connsiteY2" fmla="*/ 882687 h 1654377"/>
                <a:gd name="connsiteX3" fmla="*/ 0 w 640765"/>
                <a:gd name="connsiteY3" fmla="*/ 5286 h 1654377"/>
                <a:gd name="connsiteX4" fmla="*/ 0 w 640765"/>
                <a:gd name="connsiteY4" fmla="*/ 5286 h 1654377"/>
                <a:gd name="connsiteX5" fmla="*/ 0 w 640765"/>
                <a:gd name="connsiteY5" fmla="*/ 0 h 165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765" h="1654377">
                  <a:moveTo>
                    <a:pt x="121568" y="1654377"/>
                  </a:moveTo>
                  <a:cubicBezTo>
                    <a:pt x="310967" y="1470263"/>
                    <a:pt x="500366" y="1286150"/>
                    <a:pt x="576125" y="1157535"/>
                  </a:cubicBezTo>
                  <a:cubicBezTo>
                    <a:pt x="651884" y="1028920"/>
                    <a:pt x="672146" y="1074728"/>
                    <a:pt x="576125" y="882687"/>
                  </a:cubicBezTo>
                  <a:cubicBezTo>
                    <a:pt x="480104" y="690645"/>
                    <a:pt x="0" y="5286"/>
                    <a:pt x="0" y="5286"/>
                  </a:cubicBezTo>
                  <a:lnTo>
                    <a:pt x="0" y="5286"/>
                  </a:lnTo>
                  <a:lnTo>
                    <a:pt x="0" y="0"/>
                  </a:ln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53752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73) Conséquences</a:t>
            </a:r>
            <a:br>
              <a:rPr lang="fr-FR" sz="2800" dirty="0" smtClean="0"/>
            </a:br>
            <a:r>
              <a:rPr lang="fr-FR" sz="2800" dirty="0" smtClean="0"/>
              <a:t>731) Pression capillaire </a:t>
            </a:r>
            <a:br>
              <a:rPr lang="fr-FR" sz="2800" dirty="0" smtClean="0"/>
            </a:br>
            <a:endParaRPr lang="fr-FR" sz="2800" dirty="0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 cstate="print"/>
          <a:srcRect l="24351" t="50202" r="35802" b="36017"/>
          <a:stretch>
            <a:fillRect/>
          </a:stretch>
        </p:blipFill>
        <p:spPr bwMode="auto">
          <a:xfrm>
            <a:off x="109184" y="1556792"/>
            <a:ext cx="8887845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755576" y="4294162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Résultante nulle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868144" y="4437112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Résultante  non nulle</a:t>
            </a:r>
            <a:endParaRPr lang="fr-FR" sz="2800" dirty="0"/>
          </a:p>
        </p:txBody>
      </p:sp>
      <p:graphicFrame>
        <p:nvGraphicFramePr>
          <p:cNvPr id="97281" name="Object 1"/>
          <p:cNvGraphicFramePr>
            <a:graphicFrameLocks noChangeAspect="1"/>
          </p:cNvGraphicFramePr>
          <p:nvPr/>
        </p:nvGraphicFramePr>
        <p:xfrm>
          <a:off x="971600" y="5662314"/>
          <a:ext cx="16605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8" name="Équation" r:id="rId4" imgW="406080" imgH="228600" progId="Equation.3">
                  <p:embed/>
                </p:oleObj>
              </mc:Choice>
              <mc:Fallback>
                <p:oleObj name="Équation" r:id="rId4" imgW="40608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662314"/>
                        <a:ext cx="1660525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6084168" y="5734322"/>
          <a:ext cx="16605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9" name="Équation" r:id="rId6" imgW="406080" imgH="228600" progId="Equation.3">
                  <p:embed/>
                </p:oleObj>
              </mc:Choice>
              <mc:Fallback>
                <p:oleObj name="Équation" r:id="rId6" imgW="40608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5734322"/>
                        <a:ext cx="1660525" cy="9350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75320" y="3270126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Courbure nulle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3789040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Courbure existante</a:t>
            </a:r>
            <a:endParaRPr lang="fr-FR" sz="32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6452834" y="1196752"/>
            <a:ext cx="0" cy="2520280"/>
          </a:xfrm>
          <a:prstGeom prst="line">
            <a:avLst/>
          </a:prstGeom>
          <a:ln w="190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6450146" y="2340254"/>
            <a:ext cx="0" cy="5400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59176" y="112474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z</a:t>
            </a:r>
            <a:endParaRPr lang="fr-FR" dirty="0"/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5951404" y="2861562"/>
            <a:ext cx="1599176" cy="862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3923928" y="2357506"/>
            <a:ext cx="4968552" cy="0"/>
          </a:xfrm>
          <a:prstGeom prst="line">
            <a:avLst/>
          </a:prstGeom>
          <a:ln w="190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95936" y="204659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cxnSp>
        <p:nvCxnSpPr>
          <p:cNvPr id="27" name="Connecteur droit 26"/>
          <p:cNvCxnSpPr/>
          <p:nvPr/>
        </p:nvCxnSpPr>
        <p:spPr>
          <a:xfrm rot="16200000">
            <a:off x="6041038" y="2619098"/>
            <a:ext cx="43204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6234122" y="2348880"/>
            <a:ext cx="22465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>
            <a:off x="7092280" y="2338266"/>
            <a:ext cx="0" cy="5400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7083654" y="2348880"/>
            <a:ext cx="22465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rot="16200000">
            <a:off x="7050714" y="2623048"/>
            <a:ext cx="43204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-468560" y="53752"/>
            <a:ext cx="9865096" cy="143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73) Conséquences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731) Pression capillaire 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6156176" y="3212976"/>
          <a:ext cx="207327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6" name="Équation" r:id="rId4" imgW="507960" imgH="393480" progId="Equation.3">
                  <p:embed/>
                </p:oleObj>
              </mc:Choice>
              <mc:Fallback>
                <p:oleObj name="Équation" r:id="rId4" imgW="5079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212976"/>
                        <a:ext cx="2073275" cy="16113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6" cstate="print"/>
          <a:srcRect l="34866" t="40519" r="49181" b="36391"/>
          <a:stretch>
            <a:fillRect/>
          </a:stretch>
        </p:blipFill>
        <p:spPr bwMode="auto">
          <a:xfrm>
            <a:off x="539552" y="2348880"/>
            <a:ext cx="3816424" cy="310563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395536" y="1268760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Cas de la goutte de liquide sphérique : surpression due à la courbure  d’</a:t>
            </a:r>
            <a:r>
              <a:rPr lang="fr-FR" sz="2800" b="1" dirty="0" smtClean="0"/>
              <a:t>UNE</a:t>
            </a:r>
            <a:r>
              <a:rPr lang="fr-FR" sz="2800" dirty="0" smtClean="0"/>
              <a:t> surface libre 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9"/>
          <p:cNvGrpSpPr/>
          <p:nvPr/>
        </p:nvGrpSpPr>
        <p:grpSpPr>
          <a:xfrm>
            <a:off x="323528" y="1556792"/>
            <a:ext cx="2700808" cy="3024336"/>
            <a:chOff x="1007096" y="2132856"/>
            <a:chExt cx="3060848" cy="3256725"/>
          </a:xfrm>
        </p:grpSpPr>
        <p:pic>
          <p:nvPicPr>
            <p:cNvPr id="1026" name="Picture 2" descr="J:\z Dossiers travaillés depuis le 28_06\schéma_laplace.jpg"/>
            <p:cNvPicPr>
              <a:picLocks noChangeAspect="1" noChangeArrowheads="1"/>
            </p:cNvPicPr>
            <p:nvPr/>
          </p:nvPicPr>
          <p:blipFill>
            <a:blip r:embed="rId4" cstate="print"/>
            <a:srcRect l="63972" t="66149" r="14381" b="15115"/>
            <a:stretch>
              <a:fillRect/>
            </a:stretch>
          </p:blipFill>
          <p:spPr bwMode="auto">
            <a:xfrm>
              <a:off x="1007096" y="2132856"/>
              <a:ext cx="2664296" cy="3256725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3131840" y="5013176"/>
              <a:ext cx="93610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Titre 1"/>
          <p:cNvSpPr txBox="1">
            <a:spLocks/>
          </p:cNvSpPr>
          <p:nvPr/>
        </p:nvSpPr>
        <p:spPr>
          <a:xfrm>
            <a:off x="-468560" y="53752"/>
            <a:ext cx="9865096" cy="143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73) Conséquences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731) Pression capillaire. Loi de LAPLACE 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4427984" y="2276872"/>
          <a:ext cx="3891285" cy="19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6" name="Équation" r:id="rId5" imgW="1041120" imgH="507960" progId="Equation.3">
                  <p:embed/>
                </p:oleObj>
              </mc:Choice>
              <mc:Fallback>
                <p:oleObj name="Équation" r:id="rId5" imgW="104112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276872"/>
                        <a:ext cx="3891285" cy="19020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619672" y="1196752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Généralisation (courbure quelconque)</a:t>
            </a:r>
            <a:endParaRPr lang="fr-FR" sz="3200" dirty="0"/>
          </a:p>
        </p:txBody>
      </p:sp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7" cstate="print"/>
          <a:srcRect l="31818" t="38016" r="53239" b="42297"/>
          <a:stretch>
            <a:fillRect/>
          </a:stretch>
        </p:blipFill>
        <p:spPr bwMode="auto">
          <a:xfrm>
            <a:off x="1547664" y="4511072"/>
            <a:ext cx="3168352" cy="234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-468560" y="53752"/>
            <a:ext cx="9865096" cy="143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73) Conséquences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731) Pression capillaire 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6156176" y="3212976"/>
          <a:ext cx="207327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0" name="Équation" r:id="rId4" imgW="507960" imgH="393480" progId="Equation.3">
                  <p:embed/>
                </p:oleObj>
              </mc:Choice>
              <mc:Fallback>
                <p:oleObj name="Équation" r:id="rId4" imgW="5079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212976"/>
                        <a:ext cx="2073275" cy="16113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395536" y="1268760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Cas de la bulle sphérique d’eau savonneuse : surpression due à la courbure  de  </a:t>
            </a:r>
            <a:r>
              <a:rPr lang="fr-FR" sz="2800" b="1" dirty="0" smtClean="0"/>
              <a:t>DEUX</a:t>
            </a:r>
            <a:r>
              <a:rPr lang="fr-FR" sz="2800" dirty="0" smtClean="0"/>
              <a:t> surfaces libres </a:t>
            </a:r>
            <a:endParaRPr lang="fr-FR" sz="2800" dirty="0"/>
          </a:p>
        </p:txBody>
      </p:sp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6" cstate="print"/>
          <a:srcRect l="33479" t="53766" r="51025" b="33437"/>
          <a:stretch>
            <a:fillRect/>
          </a:stretch>
        </p:blipFill>
        <p:spPr bwMode="auto">
          <a:xfrm>
            <a:off x="539552" y="2420888"/>
            <a:ext cx="4104456" cy="190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324544" y="53752"/>
            <a:ext cx="9865096" cy="1431032"/>
          </a:xfrm>
        </p:spPr>
        <p:txBody>
          <a:bodyPr>
            <a:noAutofit/>
          </a:bodyPr>
          <a:lstStyle/>
          <a:p>
            <a:r>
              <a:rPr lang="fr-FR" sz="2800" dirty="0" smtClean="0"/>
              <a:t>73) Conséquences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732) Angle de raccordement d’un liquide et d’un solide en présence d’air Mouillabilité </a:t>
            </a:r>
            <a:br>
              <a:rPr lang="fr-FR" sz="2400" dirty="0" smtClean="0"/>
            </a:br>
            <a:endParaRPr lang="fr-FR" sz="2400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1916832"/>
            <a:ext cx="6269122" cy="25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1004590" y="4724400"/>
          <a:ext cx="3062288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4" name="Équation" r:id="rId5" imgW="952200" imgH="469800" progId="Equation.3">
                  <p:embed/>
                </p:oleObj>
              </mc:Choice>
              <mc:Fallback>
                <p:oleObj name="Équation" r:id="rId5" imgW="952200" imgH="46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590" y="4724400"/>
                        <a:ext cx="3062288" cy="1512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176" y="1090692"/>
            <a:ext cx="2987824" cy="242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6012160" y="5301208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Point de raccordement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995184"/>
            <a:ext cx="1728192" cy="145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3192"/>
            <a:ext cx="8016101" cy="547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-342432" y="53752"/>
            <a:ext cx="9865096" cy="1431032"/>
          </a:xfrm>
        </p:spPr>
        <p:txBody>
          <a:bodyPr>
            <a:noAutofit/>
          </a:bodyPr>
          <a:lstStyle/>
          <a:p>
            <a:r>
              <a:rPr lang="fr-FR" sz="2400" dirty="0" smtClean="0"/>
              <a:t>73) Conséquences</a:t>
            </a:r>
            <a:br>
              <a:rPr lang="fr-FR" sz="2400" dirty="0" smtClean="0"/>
            </a:br>
            <a:r>
              <a:rPr lang="fr-FR" sz="2400" dirty="0" smtClean="0"/>
              <a:t>732) Angle de raccordement d’un liquide et d’un solide en présence d’air</a:t>
            </a:r>
            <a:br>
              <a:rPr lang="fr-FR" sz="2400" dirty="0" smtClean="0"/>
            </a:br>
            <a:r>
              <a:rPr lang="fr-FR" sz="2400" dirty="0" smtClean="0"/>
              <a:t> Mouillabilité </a:t>
            </a:r>
            <a:br>
              <a:rPr lang="fr-FR" sz="2400" dirty="0" smtClean="0"/>
            </a:b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40855"/>
          <a:stretch>
            <a:fillRect/>
          </a:stretch>
        </p:blipFill>
        <p:spPr bwMode="auto">
          <a:xfrm>
            <a:off x="0" y="1052736"/>
            <a:ext cx="8714550" cy="204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324544" y="53752"/>
            <a:ext cx="9865096" cy="1431032"/>
          </a:xfrm>
        </p:spPr>
        <p:txBody>
          <a:bodyPr>
            <a:noAutofit/>
          </a:bodyPr>
          <a:lstStyle/>
          <a:p>
            <a:r>
              <a:rPr lang="fr-FR" sz="2400" dirty="0" smtClean="0"/>
              <a:t>73) Conséquences</a:t>
            </a:r>
            <a:br>
              <a:rPr lang="fr-FR" sz="2400" dirty="0" smtClean="0"/>
            </a:br>
            <a:r>
              <a:rPr lang="fr-FR" sz="2400" dirty="0" smtClean="0"/>
              <a:t>732) Angle de raccordement d’un liquide et d’un solide en présence d’air</a:t>
            </a:r>
            <a:br>
              <a:rPr lang="fr-FR" sz="2400" dirty="0" smtClean="0"/>
            </a:br>
            <a:r>
              <a:rPr lang="fr-FR" sz="2400" dirty="0" smtClean="0"/>
              <a:t> Mouillabilité </a:t>
            </a:r>
            <a:br>
              <a:rPr lang="fr-FR" sz="2400" dirty="0" smtClean="0"/>
            </a:br>
            <a:endParaRPr lang="fr-FR" sz="2400" dirty="0"/>
          </a:p>
        </p:txBody>
      </p:sp>
      <p:pic>
        <p:nvPicPr>
          <p:cNvPr id="212994" name="Picture 2" descr="http://upload.wikimedia.org/wikipedia/commons/6/63/Hg_Mercury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5819" r="2608" b="2811"/>
          <a:stretch/>
        </p:blipFill>
        <p:spPr bwMode="auto">
          <a:xfrm>
            <a:off x="720154" y="4005064"/>
            <a:ext cx="2967487" cy="23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6" name="Picture 4" descr="Eau sur verre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14386"/>
            <a:ext cx="3657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115616" y="3212976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Hg sur verre propre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443093" y="3212976"/>
            <a:ext cx="21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Eau sur verre propre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/>
          <p:cNvSpPr>
            <a:spLocks noGrp="1"/>
          </p:cNvSpPr>
          <p:nvPr>
            <p:ph type="title"/>
          </p:nvPr>
        </p:nvSpPr>
        <p:spPr>
          <a:xfrm>
            <a:off x="-468560" y="-22646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711) Forces de poussée</a:t>
            </a:r>
            <a:endParaRPr lang="fr-FR" sz="3200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5439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5148064" y="4221088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Relâchement de l’effort</a:t>
            </a:r>
            <a:endParaRPr lang="fr-FR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827584" y="436510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Effort nécessaire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83568" y="1556792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Dans tubes capillaires :</a:t>
            </a:r>
            <a:endParaRPr lang="fr-FR" sz="2400" dirty="0"/>
          </a:p>
        </p:txBody>
      </p:sp>
      <p:pic>
        <p:nvPicPr>
          <p:cNvPr id="5" name="Image 6" descr="648px-Ménisque_de_l'eau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" y="2492896"/>
            <a:ext cx="4103688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7" descr="Reading_the_meniscus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492896"/>
            <a:ext cx="425608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7596336" y="501317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Hg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364088" y="4869160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Eau pure</a:t>
            </a:r>
            <a:endParaRPr lang="fr-FR" sz="24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5220072" y="3212976"/>
            <a:ext cx="648072" cy="5760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7308304" y="3212976"/>
            <a:ext cx="36004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8513879">
            <a:off x="5204490" y="3163901"/>
            <a:ext cx="432048" cy="360040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/>
          <p:nvPr/>
        </p:nvSpPr>
        <p:spPr>
          <a:xfrm rot="3688006">
            <a:off x="6801897" y="3270802"/>
            <a:ext cx="697739" cy="676436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324544" y="53752"/>
            <a:ext cx="9865096" cy="1431032"/>
          </a:xfrm>
        </p:spPr>
        <p:txBody>
          <a:bodyPr>
            <a:noAutofit/>
          </a:bodyPr>
          <a:lstStyle/>
          <a:p>
            <a:r>
              <a:rPr lang="fr-FR" sz="2400" dirty="0" smtClean="0"/>
              <a:t>73) Conséquences</a:t>
            </a:r>
            <a:br>
              <a:rPr lang="fr-FR" sz="2400" dirty="0" smtClean="0"/>
            </a:br>
            <a:r>
              <a:rPr lang="fr-FR" sz="2400" dirty="0" smtClean="0"/>
              <a:t>732) Angle de raccordement d’un liquide et d’un solide en présence d’air</a:t>
            </a:r>
            <a:br>
              <a:rPr lang="fr-FR" sz="2400" dirty="0" smtClean="0"/>
            </a:br>
            <a:r>
              <a:rPr lang="fr-FR" sz="2400" dirty="0" smtClean="0"/>
              <a:t> Mouillabilité </a:t>
            </a:r>
            <a:br>
              <a:rPr lang="fr-FR" sz="2400" dirty="0" smtClean="0"/>
            </a:br>
            <a:endParaRPr lang="fr-FR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1560" y="1139602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Dans tubes capillaires :</a:t>
            </a:r>
            <a:endParaRPr lang="fr-FR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t="25018"/>
          <a:stretch>
            <a:fillRect/>
          </a:stretch>
        </p:blipFill>
        <p:spPr bwMode="auto">
          <a:xfrm>
            <a:off x="1843647" y="1700808"/>
            <a:ext cx="6421720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rme libre 9"/>
          <p:cNvSpPr/>
          <p:nvPr/>
        </p:nvSpPr>
        <p:spPr>
          <a:xfrm>
            <a:off x="2379297" y="4310743"/>
            <a:ext cx="1045028" cy="1925781"/>
          </a:xfrm>
          <a:custGeom>
            <a:avLst/>
            <a:gdLst>
              <a:gd name="connsiteX0" fmla="*/ 47501 w 1045028"/>
              <a:gd name="connsiteY0" fmla="*/ 0 h 1925781"/>
              <a:gd name="connsiteX1" fmla="*/ 166254 w 1045028"/>
              <a:gd name="connsiteY1" fmla="*/ 1531917 h 1925781"/>
              <a:gd name="connsiteX2" fmla="*/ 1045028 w 1045028"/>
              <a:gd name="connsiteY2" fmla="*/ 1911927 h 1925781"/>
              <a:gd name="connsiteX3" fmla="*/ 1045028 w 1045028"/>
              <a:gd name="connsiteY3" fmla="*/ 1911927 h 1925781"/>
              <a:gd name="connsiteX4" fmla="*/ 1033153 w 1045028"/>
              <a:gd name="connsiteY4" fmla="*/ 1923802 h 192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" h="1925781">
                <a:moveTo>
                  <a:pt x="47501" y="0"/>
                </a:moveTo>
                <a:cubicBezTo>
                  <a:pt x="23750" y="606631"/>
                  <a:pt x="0" y="1213263"/>
                  <a:pt x="166254" y="1531917"/>
                </a:cubicBezTo>
                <a:cubicBezTo>
                  <a:pt x="332508" y="1850571"/>
                  <a:pt x="1045028" y="1911927"/>
                  <a:pt x="1045028" y="1911927"/>
                </a:cubicBezTo>
                <a:lnTo>
                  <a:pt x="1045028" y="1911927"/>
                </a:lnTo>
                <a:cubicBezTo>
                  <a:pt x="1043049" y="1913906"/>
                  <a:pt x="1029195" y="1925781"/>
                  <a:pt x="1033153" y="192380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 flipH="1">
            <a:off x="3350703" y="4304844"/>
            <a:ext cx="1045028" cy="1925781"/>
          </a:xfrm>
          <a:custGeom>
            <a:avLst/>
            <a:gdLst>
              <a:gd name="connsiteX0" fmla="*/ 47501 w 1045028"/>
              <a:gd name="connsiteY0" fmla="*/ 0 h 1925781"/>
              <a:gd name="connsiteX1" fmla="*/ 166254 w 1045028"/>
              <a:gd name="connsiteY1" fmla="*/ 1531917 h 1925781"/>
              <a:gd name="connsiteX2" fmla="*/ 1045028 w 1045028"/>
              <a:gd name="connsiteY2" fmla="*/ 1911927 h 1925781"/>
              <a:gd name="connsiteX3" fmla="*/ 1045028 w 1045028"/>
              <a:gd name="connsiteY3" fmla="*/ 1911927 h 1925781"/>
              <a:gd name="connsiteX4" fmla="*/ 1033153 w 1045028"/>
              <a:gd name="connsiteY4" fmla="*/ 1923802 h 192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028" h="1925781">
                <a:moveTo>
                  <a:pt x="47501" y="0"/>
                </a:moveTo>
                <a:cubicBezTo>
                  <a:pt x="23750" y="606631"/>
                  <a:pt x="0" y="1213263"/>
                  <a:pt x="166254" y="1531917"/>
                </a:cubicBezTo>
                <a:cubicBezTo>
                  <a:pt x="332508" y="1850571"/>
                  <a:pt x="1045028" y="1911927"/>
                  <a:pt x="1045028" y="1911927"/>
                </a:cubicBezTo>
                <a:lnTo>
                  <a:pt x="1045028" y="1911927"/>
                </a:lnTo>
                <a:cubicBezTo>
                  <a:pt x="1043049" y="1913906"/>
                  <a:pt x="1029195" y="1925781"/>
                  <a:pt x="1033153" y="192380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4365104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Eau savonneuse</a:t>
            </a:r>
            <a:endParaRPr lang="fr-FR" dirty="0"/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881844" y="4734436"/>
            <a:ext cx="1817948" cy="12868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324544" y="53752"/>
            <a:ext cx="9865096" cy="1431032"/>
          </a:xfrm>
        </p:spPr>
        <p:txBody>
          <a:bodyPr>
            <a:noAutofit/>
          </a:bodyPr>
          <a:lstStyle/>
          <a:p>
            <a:r>
              <a:rPr lang="fr-FR" sz="2400" dirty="0" smtClean="0"/>
              <a:t>73) Conséquences</a:t>
            </a:r>
            <a:br>
              <a:rPr lang="fr-FR" sz="2400" dirty="0" smtClean="0"/>
            </a:br>
            <a:r>
              <a:rPr lang="fr-FR" sz="2400" dirty="0" smtClean="0"/>
              <a:t>732) Angle de raccordement d’un liquide et d’un solide en présence d’air</a:t>
            </a:r>
            <a:br>
              <a:rPr lang="fr-FR" sz="2400" dirty="0" smtClean="0"/>
            </a:br>
            <a:r>
              <a:rPr lang="fr-FR" sz="2400" dirty="0" smtClean="0"/>
              <a:t> Mouillabilité </a:t>
            </a:r>
            <a:br>
              <a:rPr lang="fr-FR" sz="2400" dirty="0" smtClean="0"/>
            </a:br>
            <a:endParaRPr lang="fr-FR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844824"/>
            <a:ext cx="52101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39552" y="0"/>
            <a:ext cx="878497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Applications</a:t>
            </a:r>
            <a:br>
              <a:rPr lang="fr-FR" sz="2800" dirty="0" smtClean="0"/>
            </a:br>
            <a:r>
              <a:rPr lang="fr-FR" sz="2800" dirty="0" smtClean="0"/>
              <a:t>741) Tubes capillaires. Loi de JURIN</a:t>
            </a:r>
            <a:br>
              <a:rPr lang="fr-FR" sz="2800" dirty="0" smtClean="0"/>
            </a:br>
            <a:endParaRPr lang="fr-FR" sz="2800" dirty="0"/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463813"/>
              </p:ext>
            </p:extLst>
          </p:nvPr>
        </p:nvGraphicFramePr>
        <p:xfrm>
          <a:off x="5898182" y="1700808"/>
          <a:ext cx="2700385" cy="154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2" name="Équation" r:id="rId5" imgW="736560" imgH="419040" progId="Equation.3">
                  <p:embed/>
                </p:oleObj>
              </mc:Choice>
              <mc:Fallback>
                <p:oleObj name="Équation" r:id="rId5" imgW="73656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8182" y="1700808"/>
                        <a:ext cx="2700385" cy="1541039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2"/>
          <p:cNvGrpSpPr/>
          <p:nvPr/>
        </p:nvGrpSpPr>
        <p:grpSpPr>
          <a:xfrm>
            <a:off x="6300193" y="3471366"/>
            <a:ext cx="2088232" cy="3029399"/>
            <a:chOff x="6300193" y="3471366"/>
            <a:chExt cx="2088232" cy="3029399"/>
          </a:xfrm>
        </p:grpSpPr>
        <p:pic>
          <p:nvPicPr>
            <p:cNvPr id="6" name="Picture 2" descr="http://www.spc.ac-aix-marseille.fr/phy_chi/Physique_appliquee/Menu/TP/capteur_de_pression/Capteurs_de_pression_fichiers/image028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00193" y="3573016"/>
              <a:ext cx="2088232" cy="2927749"/>
            </a:xfrm>
            <a:prstGeom prst="rect">
              <a:avLst/>
            </a:prstGeom>
            <a:noFill/>
          </p:spPr>
        </p:pic>
        <p:sp>
          <p:nvSpPr>
            <p:cNvPr id="2" name="Rectangle 1"/>
            <p:cNvSpPr/>
            <p:nvPr/>
          </p:nvSpPr>
          <p:spPr>
            <a:xfrm>
              <a:off x="7248375" y="4631277"/>
              <a:ext cx="245652" cy="736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68972" y="5438363"/>
              <a:ext cx="198163" cy="736774"/>
            </a:xfrm>
            <a:prstGeom prst="rect">
              <a:avLst/>
            </a:prstGeom>
            <a:solidFill>
              <a:srgbClr val="6A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7632341" y="3471366"/>
              <a:ext cx="50405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/>
                <a:t>2r</a:t>
              </a:r>
              <a:endParaRPr lang="fr-FR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18752" y="5590763"/>
              <a:ext cx="342179" cy="736774"/>
            </a:xfrm>
            <a:prstGeom prst="rect">
              <a:avLst/>
            </a:prstGeom>
            <a:solidFill>
              <a:srgbClr val="6AF0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645549" cy="391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05472" y="43890"/>
            <a:ext cx="878497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Applications</a:t>
            </a:r>
            <a:br>
              <a:rPr lang="fr-FR" sz="2800" dirty="0" smtClean="0"/>
            </a:br>
            <a:r>
              <a:rPr lang="fr-FR" sz="2800" dirty="0" smtClean="0"/>
              <a:t>741) Tubes capillaires. Loi de JURIN</a:t>
            </a:r>
            <a:br>
              <a:rPr lang="fr-FR" sz="2800" dirty="0" smtClean="0"/>
            </a:b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549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110024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Applications</a:t>
            </a:r>
            <a:br>
              <a:rPr lang="fr-FR" sz="2800" dirty="0" smtClean="0"/>
            </a:br>
            <a:r>
              <a:rPr lang="fr-FR" sz="2800" dirty="0" smtClean="0"/>
              <a:t>742) Méthode de mesure de la tension superficielle</a:t>
            </a:r>
            <a:br>
              <a:rPr lang="fr-FR" sz="2800" dirty="0" smtClean="0"/>
            </a:br>
            <a:endParaRPr lang="fr-FR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16832"/>
            <a:ext cx="4604200" cy="328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6084168" y="2132856"/>
          <a:ext cx="2154238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Équation" r:id="rId4" imgW="660240" imgH="393480" progId="Equation.3">
                  <p:embed/>
                </p:oleObj>
              </mc:Choice>
              <mc:Fallback>
                <p:oleObj name="Équation" r:id="rId4" imgW="66024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132856"/>
                        <a:ext cx="2154238" cy="12890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508104" y="4005064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Lecture de h au cathétomètre  (cf. TP)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683568" y="112474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Par capillarité </a:t>
            </a:r>
            <a:r>
              <a:rPr lang="fr-FR" sz="2800" dirty="0" smtClean="0"/>
              <a:t>: loi de JURIN</a:t>
            </a:r>
            <a:endParaRPr lang="fr-FR" sz="28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5037702" y="4715760"/>
            <a:ext cx="3096344" cy="1441177"/>
            <a:chOff x="5037702" y="4715760"/>
            <a:chExt cx="3096344" cy="1441177"/>
          </a:xfrm>
        </p:grpSpPr>
        <p:sp>
          <p:nvSpPr>
            <p:cNvPr id="2" name="ZoneTexte 1"/>
            <p:cNvSpPr txBox="1"/>
            <p:nvPr/>
          </p:nvSpPr>
          <p:spPr>
            <a:xfrm>
              <a:off x="5037702" y="5202830"/>
              <a:ext cx="30963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Système optique très précis</a:t>
              </a:r>
              <a:endParaRPr lang="fr-FR" sz="2800" dirty="0"/>
            </a:p>
          </p:txBody>
        </p:sp>
        <p:sp>
          <p:nvSpPr>
            <p:cNvPr id="10" name="Accolade fermante 9"/>
            <p:cNvSpPr/>
            <p:nvPr/>
          </p:nvSpPr>
          <p:spPr>
            <a:xfrm rot="5400000">
              <a:off x="6358925" y="3851664"/>
              <a:ext cx="504056" cy="223224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 cstate="print"/>
          <a:srcRect l="22137" t="36307" r="34695" b="30110"/>
          <a:stretch>
            <a:fillRect/>
          </a:stretch>
        </p:blipFill>
        <p:spPr bwMode="auto">
          <a:xfrm>
            <a:off x="2391186" y="980728"/>
            <a:ext cx="6357278" cy="27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468560" y="-110024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Applications</a:t>
            </a:r>
            <a:br>
              <a:rPr lang="fr-FR" sz="2800" dirty="0" smtClean="0"/>
            </a:br>
            <a:r>
              <a:rPr lang="fr-FR" sz="2800" dirty="0" smtClean="0"/>
              <a:t>742) Méthode de mesure de la tension superficielle</a:t>
            </a:r>
            <a:br>
              <a:rPr lang="fr-FR" sz="2800" dirty="0" smtClean="0"/>
            </a:br>
            <a:endParaRPr lang="fr-FR" sz="2800" dirty="0"/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1206" y="3789040"/>
            <a:ext cx="3523122" cy="263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51520" y="112474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Au tensiomètre</a:t>
            </a:r>
            <a:endParaRPr lang="fr-FR" sz="2800" u="sng" dirty="0"/>
          </a:p>
        </p:txBody>
      </p:sp>
      <p:sp>
        <p:nvSpPr>
          <p:cNvPr id="8" name="Rectangle 7"/>
          <p:cNvSpPr/>
          <p:nvPr/>
        </p:nvSpPr>
        <p:spPr>
          <a:xfrm>
            <a:off x="683568" y="4365104"/>
            <a:ext cx="2160240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684017" y="3789040"/>
            <a:ext cx="0" cy="2160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843808" y="3789040"/>
            <a:ext cx="0" cy="2160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-36512" y="5229200"/>
            <a:ext cx="37444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179512" y="52292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688854" y="5238878"/>
            <a:ext cx="0" cy="5760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/>
          <p:cNvGrpSpPr/>
          <p:nvPr/>
        </p:nvGrpSpPr>
        <p:grpSpPr>
          <a:xfrm flipH="1">
            <a:off x="168940" y="5229200"/>
            <a:ext cx="530486" cy="576064"/>
            <a:chOff x="251520" y="5381600"/>
            <a:chExt cx="530486" cy="576064"/>
          </a:xfrm>
        </p:grpSpPr>
        <p:cxnSp>
          <p:nvCxnSpPr>
            <p:cNvPr id="32" name="Connecteur droit 31"/>
            <p:cNvCxnSpPr/>
            <p:nvPr/>
          </p:nvCxnSpPr>
          <p:spPr>
            <a:xfrm>
              <a:off x="766148" y="5381600"/>
              <a:ext cx="0" cy="5760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251520" y="5957664"/>
              <a:ext cx="530486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e 41"/>
          <p:cNvGrpSpPr/>
          <p:nvPr/>
        </p:nvGrpSpPr>
        <p:grpSpPr>
          <a:xfrm>
            <a:off x="2273732" y="5163772"/>
            <a:ext cx="1089990" cy="641492"/>
            <a:chOff x="2273732" y="5163772"/>
            <a:chExt cx="1089990" cy="641492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2843808" y="5229200"/>
              <a:ext cx="5040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3347864" y="5229200"/>
              <a:ext cx="0" cy="5760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2843808" y="5229200"/>
              <a:ext cx="0" cy="57606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>
              <a:off x="2833236" y="5805264"/>
              <a:ext cx="530486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2273732" y="5163772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 smtClean="0"/>
                <a:t>dF</a:t>
              </a:r>
              <a:r>
                <a:rPr lang="fr-FR" sz="2800" baseline="-25000" dirty="0" err="1" smtClean="0"/>
                <a:t>z</a:t>
              </a:r>
              <a:endParaRPr lang="fr-FR" sz="2800" baseline="-25000" dirty="0"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611560" y="514791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dF</a:t>
            </a:r>
            <a:r>
              <a:rPr lang="fr-FR" sz="2800" baseline="-25000" dirty="0" err="1" smtClean="0"/>
              <a:t>z</a:t>
            </a:r>
            <a:endParaRPr lang="fr-FR" sz="2800" baseline="-25000" dirty="0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1691680" y="5229200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259632" y="5733256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F</a:t>
            </a:r>
            <a:r>
              <a:rPr lang="fr-FR" sz="2800" baseline="-25000" dirty="0" err="1" smtClean="0"/>
              <a:t>z</a:t>
            </a:r>
            <a:endParaRPr lang="fr-FR" sz="2800" baseline="-250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380044" y="365031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zz</a:t>
            </a:r>
            <a:r>
              <a:rPr lang="fr-FR" sz="2800" dirty="0" smtClean="0"/>
              <a:t>’</a:t>
            </a:r>
            <a:endParaRPr lang="fr-FR" sz="28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14518" y="3664172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zz</a:t>
            </a:r>
            <a:r>
              <a:rPr lang="fr-FR" sz="2800" dirty="0" smtClean="0"/>
              <a:t>’</a:t>
            </a:r>
            <a:endParaRPr lang="fr-FR" sz="28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419872" y="479715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xx’</a:t>
            </a:r>
            <a:endParaRPr lang="fr-FR" sz="2800" dirty="0"/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7108138" y="4869160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7236296" y="5517232"/>
          <a:ext cx="398462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3" name="Équation" r:id="rId6" imgW="139680" imgH="266400" progId="Equation.3">
                  <p:embed/>
                </p:oleObj>
              </mc:Choice>
              <mc:Fallback>
                <p:oleObj name="Équation" r:id="rId6" imgW="139680" imgH="266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5517232"/>
                        <a:ext cx="398462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necteur droit avec flèche 12"/>
          <p:cNvCxnSpPr/>
          <p:nvPr/>
        </p:nvCxnSpPr>
        <p:spPr>
          <a:xfrm flipH="1">
            <a:off x="179512" y="5229200"/>
            <a:ext cx="50405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843808" y="5229200"/>
            <a:ext cx="504056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3059832" y="5649622"/>
          <a:ext cx="579884" cy="79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4" name="Équation" r:id="rId8" imgW="203040" imgH="279360" progId="Equation.3">
                  <p:embed/>
                </p:oleObj>
              </mc:Choice>
              <mc:Fallback>
                <p:oleObj name="Équation" r:id="rId8" imgW="203040" imgH="279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649622"/>
                        <a:ext cx="579884" cy="797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0" y="5661248"/>
          <a:ext cx="5810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5" name="Équation" r:id="rId10" imgW="203040" imgH="279360" progId="Equation.3">
                  <p:embed/>
                </p:oleObj>
              </mc:Choice>
              <mc:Fallback>
                <p:oleObj name="Équation" r:id="rId10" imgW="203040" imgH="279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661248"/>
                        <a:ext cx="58102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rc 34"/>
          <p:cNvSpPr/>
          <p:nvPr/>
        </p:nvSpPr>
        <p:spPr>
          <a:xfrm rot="8513879">
            <a:off x="2822222" y="5252132"/>
            <a:ext cx="432048" cy="360040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807233" y="52954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Symbol"/>
              </a:rPr>
              <a:t>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Laboratoire physique\TP1A avec les étudiants\8a_affleurement lame_non_conformité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323528" y="1268760"/>
            <a:ext cx="6242304" cy="4681728"/>
          </a:xfrm>
          <a:prstGeom prst="rect">
            <a:avLst/>
          </a:prstGeom>
          <a:noFill/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-468560" y="-110024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Applications</a:t>
            </a:r>
            <a:br>
              <a:rPr lang="fr-FR" sz="2800" dirty="0" smtClean="0"/>
            </a:br>
            <a:r>
              <a:rPr lang="fr-FR" sz="2800" dirty="0" smtClean="0"/>
              <a:t>742) Méthode de mesure de la tension superficielle</a:t>
            </a:r>
            <a:br>
              <a:rPr lang="fr-FR" sz="2800" dirty="0" smtClean="0"/>
            </a:br>
            <a:endParaRPr lang="fr-FR" sz="2800" dirty="0"/>
          </a:p>
        </p:txBody>
      </p:sp>
      <p:graphicFrame>
        <p:nvGraphicFramePr>
          <p:cNvPr id="101377" name="Object 1"/>
          <p:cNvGraphicFramePr>
            <a:graphicFrameLocks noChangeAspect="1"/>
          </p:cNvGraphicFramePr>
          <p:nvPr/>
        </p:nvGraphicFramePr>
        <p:xfrm>
          <a:off x="5364088" y="1628800"/>
          <a:ext cx="3557259" cy="11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7" name="Équation" r:id="rId4" imgW="1206360" imgH="393480" progId="Equation.3">
                  <p:embed/>
                </p:oleObj>
              </mc:Choice>
              <mc:Fallback>
                <p:oleObj name="Équation" r:id="rId4" imgW="1206360" imgH="39348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1628800"/>
                        <a:ext cx="3557259" cy="11635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-468560" y="-110024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</a:t>
            </a:r>
            <a:r>
              <a:rPr lang="fr-FR" sz="2800" dirty="0" smtClean="0"/>
              <a:t>Applications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>743) </a:t>
            </a:r>
            <a:r>
              <a:rPr lang="fr-FR" sz="2800" dirty="0" smtClean="0"/>
              <a:t>Illustrations</a:t>
            </a:r>
            <a:r>
              <a:rPr lang="fr-FR" sz="2800" dirty="0" smtClean="0"/>
              <a:t/>
            </a:r>
            <a:br>
              <a:rPr lang="fr-FR" sz="2800" dirty="0" smtClean="0"/>
            </a:br>
            <a:endParaRPr lang="fr-FR" sz="2800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r="42088" b="16001"/>
          <a:stretch>
            <a:fillRect/>
          </a:stretch>
        </p:blipFill>
        <p:spPr bwMode="auto">
          <a:xfrm>
            <a:off x="1699157" y="1052735"/>
            <a:ext cx="4096979" cy="544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5"/>
          <p:cNvCxnSpPr/>
          <p:nvPr/>
        </p:nvCxnSpPr>
        <p:spPr>
          <a:xfrm rot="-120000">
            <a:off x="5597364" y="4725144"/>
            <a:ext cx="360040" cy="8640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rot="-60000">
            <a:off x="5309332" y="5004550"/>
            <a:ext cx="864096" cy="11521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5626242" y="5229200"/>
            <a:ext cx="457926" cy="7200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084168" y="544522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Tensioactifs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12160" y="3717032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 tension superficielle</a:t>
            </a:r>
            <a:endParaRPr lang="fr-FR" sz="2800" dirty="0"/>
          </a:p>
        </p:txBody>
      </p:sp>
      <p:sp>
        <p:nvSpPr>
          <p:cNvPr id="18" name="Flèche droite 17"/>
          <p:cNvSpPr/>
          <p:nvPr/>
        </p:nvSpPr>
        <p:spPr>
          <a:xfrm rot="16200000">
            <a:off x="6912260" y="5049180"/>
            <a:ext cx="504056" cy="14401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156176" y="148478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Les tensio-actifs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8094" y="515719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Tête hydrophile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516216" y="2420888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Queue hydrophobe</a:t>
            </a:r>
            <a:endParaRPr lang="fr-FR" sz="2800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5580112" y="3140968"/>
            <a:ext cx="108012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1467030" y="4607006"/>
            <a:ext cx="72008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-468560" y="-110024"/>
            <a:ext cx="9865096" cy="143103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74) </a:t>
            </a:r>
            <a:r>
              <a:rPr lang="fr-FR" sz="2800" dirty="0" smtClean="0"/>
              <a:t>Applications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800" dirty="0" smtClean="0"/>
              <a:t>743) </a:t>
            </a:r>
            <a:r>
              <a:rPr lang="fr-FR" sz="2800" dirty="0" smtClean="0"/>
              <a:t>Illustrations</a:t>
            </a:r>
            <a:r>
              <a:rPr lang="fr-FR" sz="2800" dirty="0" smtClean="0"/>
              <a:t/>
            </a:r>
            <a:br>
              <a:rPr lang="fr-FR" sz="2800" dirty="0" smtClean="0"/>
            </a:b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00192" y="515719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Gerris</a:t>
            </a:r>
            <a:endParaRPr lang="fr-FR" sz="2800" dirty="0"/>
          </a:p>
        </p:txBody>
      </p:sp>
      <p:pic>
        <p:nvPicPr>
          <p:cNvPr id="5" name="Image 5"/>
          <p:cNvPicPr>
            <a:picLocks noChangeAspect="1"/>
          </p:cNvPicPr>
          <p:nvPr/>
        </p:nvPicPr>
        <p:blipFill>
          <a:blip r:embed="rId2" cstate="print"/>
          <a:srcRect r="4985" b="4415"/>
          <a:stretch>
            <a:fillRect/>
          </a:stretch>
        </p:blipFill>
        <p:spPr bwMode="auto">
          <a:xfrm>
            <a:off x="755576" y="1196752"/>
            <a:ext cx="3960440" cy="284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484784"/>
            <a:ext cx="3312368" cy="246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221088"/>
            <a:ext cx="3371160" cy="222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avec flèche 8"/>
          <p:cNvCxnSpPr/>
          <p:nvPr/>
        </p:nvCxnSpPr>
        <p:spPr>
          <a:xfrm flipV="1">
            <a:off x="5580112" y="5589240"/>
            <a:ext cx="144016" cy="5760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5158697" y="5650615"/>
            <a:ext cx="144016" cy="5040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115616" y="620688"/>
            <a:ext cx="396044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755576" y="1052736"/>
            <a:ext cx="3672408" cy="3384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484784"/>
            <a:ext cx="5208464" cy="497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1560" y="188640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L’eau s’infiltre par capillarité dans les murs, plafonds</a:t>
            </a:r>
            <a:endParaRPr lang="fr-FR" sz="2800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36712"/>
            <a:ext cx="3384376" cy="267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861048"/>
            <a:ext cx="3203848" cy="2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7740352" y="2348880"/>
            <a:ext cx="1008112" cy="6480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/>
          <p:cNvSpPr>
            <a:spLocks noGrp="1"/>
          </p:cNvSpPr>
          <p:nvPr>
            <p:ph type="title"/>
          </p:nvPr>
        </p:nvSpPr>
        <p:spPr>
          <a:xfrm>
            <a:off x="-108520" y="-238125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711) Forces de poussée</a:t>
            </a:r>
            <a:endParaRPr lang="fr-FR" sz="32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547664" y="1340768"/>
            <a:ext cx="5112568" cy="5130571"/>
            <a:chOff x="4283968" y="1340768"/>
            <a:chExt cx="5112568" cy="5130571"/>
          </a:xfrm>
        </p:grpSpPr>
        <p:sp>
          <p:nvSpPr>
            <p:cNvPr id="21" name="ZoneTexte 20"/>
            <p:cNvSpPr txBox="1"/>
            <p:nvPr/>
          </p:nvSpPr>
          <p:spPr>
            <a:xfrm>
              <a:off x="5004048" y="5517232"/>
              <a:ext cx="43924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Existence d’une force de poussée</a:t>
              </a:r>
              <a:endParaRPr lang="fr-FR" sz="2800" dirty="0"/>
            </a:p>
          </p:txBody>
        </p:sp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1340768"/>
              <a:ext cx="2562225" cy="411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51381" t="49699" r="40151" b="11801"/>
            <a:stretch>
              <a:fillRect/>
            </a:stretch>
          </p:blipFill>
          <p:spPr bwMode="auto">
            <a:xfrm>
              <a:off x="7164288" y="1340768"/>
              <a:ext cx="1548680" cy="396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9320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484784"/>
            <a:ext cx="5208464" cy="497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1560" y="188640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L’eau s’infiltre par capillarité dans les murs, plafonds</a:t>
            </a:r>
            <a:endParaRPr lang="fr-FR" sz="2800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36712"/>
            <a:ext cx="3384376" cy="267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861048"/>
            <a:ext cx="3138054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484784"/>
            <a:ext cx="5208464" cy="497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1560" y="188640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L’eau s’infiltre par capillarité dans les murs, plafonds</a:t>
            </a:r>
            <a:endParaRPr lang="fr-FR" sz="2800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36712"/>
            <a:ext cx="3384376" cy="267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88" y="4077072"/>
            <a:ext cx="340577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412776"/>
            <a:ext cx="5208464" cy="497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1560" y="188640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L’eau s’infiltre par capillarité dans les murs, plafonds</a:t>
            </a:r>
            <a:endParaRPr lang="fr-FR" sz="2800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836712"/>
            <a:ext cx="3384376" cy="267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39175" t="48565" r="41532" b="25535"/>
          <a:stretch>
            <a:fillRect/>
          </a:stretch>
        </p:blipFill>
        <p:spPr bwMode="auto">
          <a:xfrm>
            <a:off x="56680" y="3933056"/>
            <a:ext cx="352839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flipH="1">
            <a:off x="2267744" y="4149080"/>
            <a:ext cx="504056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220378"/>
            <a:ext cx="8640960" cy="4656894"/>
          </a:xfrm>
        </p:spPr>
        <p:txBody>
          <a:bodyPr>
            <a:noAutofit/>
          </a:bodyPr>
          <a:lstStyle/>
          <a:p>
            <a:r>
              <a:rPr lang="fr-FR" sz="1600" dirty="0"/>
              <a:t>L</a:t>
            </a:r>
            <a:r>
              <a:rPr lang="fr-FR" sz="1600" dirty="0" smtClean="0"/>
              <a:t>a </a:t>
            </a:r>
            <a:r>
              <a:rPr lang="fr-FR" sz="1600" dirty="0" smtClean="0"/>
              <a:t>notion de poussée d’ARCHIMEDE</a:t>
            </a:r>
          </a:p>
          <a:p>
            <a:r>
              <a:rPr lang="fr-FR" sz="1600" dirty="0" smtClean="0"/>
              <a:t>La méthode de calcul de la</a:t>
            </a:r>
            <a:r>
              <a:rPr lang="fr-FR" sz="1600" dirty="0" smtClean="0"/>
              <a:t> </a:t>
            </a:r>
            <a:r>
              <a:rPr lang="fr-FR" sz="1600" dirty="0" smtClean="0"/>
              <a:t>poussée d’ARCHIMEDE sur des cas </a:t>
            </a:r>
            <a:r>
              <a:rPr lang="fr-FR" sz="1600" dirty="0" smtClean="0"/>
              <a:t>simples</a:t>
            </a:r>
            <a:endParaRPr lang="fr-FR" sz="1600" dirty="0" smtClean="0"/>
          </a:p>
          <a:p>
            <a:r>
              <a:rPr lang="fr-FR" sz="1600" dirty="0"/>
              <a:t>L</a:t>
            </a:r>
            <a:r>
              <a:rPr lang="fr-FR" sz="1600" dirty="0" smtClean="0"/>
              <a:t>a </a:t>
            </a:r>
            <a:r>
              <a:rPr lang="fr-FR" sz="1600" dirty="0" smtClean="0"/>
              <a:t>notion de tension superficielle (sens, direction, point d’application, module)</a:t>
            </a:r>
          </a:p>
          <a:p>
            <a:r>
              <a:rPr lang="fr-FR" sz="1600" dirty="0" smtClean="0"/>
              <a:t>La notion d</a:t>
            </a:r>
            <a:r>
              <a:rPr lang="fr-FR" sz="1600" dirty="0" smtClean="0"/>
              <a:t>e </a:t>
            </a:r>
            <a:r>
              <a:rPr lang="fr-FR" sz="1600" dirty="0" smtClean="0"/>
              <a:t>coefficient de tension superficielle  d’un liquide et </a:t>
            </a:r>
            <a:r>
              <a:rPr lang="fr-FR" sz="1600" u="sng" dirty="0" smtClean="0"/>
              <a:t>son unité</a:t>
            </a:r>
          </a:p>
          <a:p>
            <a:r>
              <a:rPr lang="fr-FR" sz="1600" dirty="0" smtClean="0"/>
              <a:t>L ’approche microscopique</a:t>
            </a:r>
            <a:r>
              <a:rPr lang="fr-FR" sz="1600" dirty="0" smtClean="0"/>
              <a:t>  de la tension superficielle amenant à la </a:t>
            </a:r>
            <a:r>
              <a:rPr lang="fr-FR" sz="1600" dirty="0" smtClean="0"/>
              <a:t>notion de « membrane tendue » </a:t>
            </a:r>
          </a:p>
          <a:p>
            <a:r>
              <a:rPr lang="fr-FR" sz="1600" dirty="0" smtClean="0"/>
              <a:t>Les conditions</a:t>
            </a:r>
            <a:r>
              <a:rPr lang="fr-FR" sz="1600" dirty="0" smtClean="0"/>
              <a:t>  </a:t>
            </a:r>
            <a:r>
              <a:rPr lang="fr-FR" sz="1600" dirty="0" smtClean="0"/>
              <a:t>d’existence d’une goutte d’eau </a:t>
            </a:r>
            <a:r>
              <a:rPr lang="fr-FR" sz="1600" dirty="0" smtClean="0"/>
              <a:t>au travers de</a:t>
            </a:r>
            <a:r>
              <a:rPr lang="fr-FR" sz="1600" dirty="0" smtClean="0"/>
              <a:t> </a:t>
            </a:r>
            <a:r>
              <a:rPr lang="fr-FR" sz="1600" dirty="0" smtClean="0"/>
              <a:t>la pression capillaire (Pc)</a:t>
            </a:r>
          </a:p>
          <a:p>
            <a:r>
              <a:rPr lang="fr-FR" sz="1600" dirty="0" smtClean="0"/>
              <a:t>Les </a:t>
            </a:r>
            <a:r>
              <a:rPr lang="fr-FR" sz="1600" dirty="0" smtClean="0"/>
              <a:t>expression de </a:t>
            </a:r>
            <a:r>
              <a:rPr lang="fr-FR" sz="1600" dirty="0" smtClean="0"/>
              <a:t>Pc dans le cas d’une goutte, d’une bulle de savon en partant de la loi générale de LAPLACE</a:t>
            </a:r>
          </a:p>
          <a:p>
            <a:r>
              <a:rPr lang="fr-FR" sz="1600" dirty="0"/>
              <a:t>L</a:t>
            </a:r>
            <a:r>
              <a:rPr lang="fr-FR" sz="1600" dirty="0" smtClean="0"/>
              <a:t>a </a:t>
            </a:r>
            <a:r>
              <a:rPr lang="fr-FR" sz="1600" dirty="0" smtClean="0"/>
              <a:t>notion d’angle de raccordement (interface solide, liquide, air)</a:t>
            </a:r>
          </a:p>
          <a:p>
            <a:r>
              <a:rPr lang="fr-FR" sz="1600" dirty="0"/>
              <a:t>L</a:t>
            </a:r>
            <a:r>
              <a:rPr lang="fr-FR" sz="1600" dirty="0" smtClean="0"/>
              <a:t>a </a:t>
            </a:r>
            <a:r>
              <a:rPr lang="fr-FR" sz="1600" dirty="0" smtClean="0"/>
              <a:t>notion de liquide parfaitement mouillant, mouillant et non mouillant en fonction de la valeur de cet angle</a:t>
            </a:r>
          </a:p>
          <a:p>
            <a:r>
              <a:rPr lang="fr-FR" sz="1600" dirty="0"/>
              <a:t>L</a:t>
            </a:r>
            <a:r>
              <a:rPr lang="fr-FR" sz="1600" dirty="0" smtClean="0"/>
              <a:t>a </a:t>
            </a:r>
            <a:r>
              <a:rPr lang="fr-FR" sz="1600" dirty="0" smtClean="0"/>
              <a:t>loi de </a:t>
            </a:r>
            <a:r>
              <a:rPr lang="fr-FR" sz="1600" dirty="0" smtClean="0"/>
              <a:t>JURIN et son application  </a:t>
            </a:r>
            <a:r>
              <a:rPr lang="fr-FR" sz="1600" dirty="0" smtClean="0"/>
              <a:t>dans la cas d’une ascension ou dépression capillaire</a:t>
            </a:r>
          </a:p>
          <a:p>
            <a:r>
              <a:rPr lang="fr-FR" sz="1600" dirty="0" smtClean="0"/>
              <a:t>Les </a:t>
            </a:r>
            <a:r>
              <a:rPr lang="fr-FR" sz="1600" dirty="0" smtClean="0"/>
              <a:t> </a:t>
            </a:r>
            <a:r>
              <a:rPr lang="fr-FR" sz="1600" dirty="0" smtClean="0"/>
              <a:t>méthodes de mesure de la tension superficielle </a:t>
            </a:r>
            <a:r>
              <a:rPr lang="fr-FR" sz="1600" dirty="0" smtClean="0"/>
              <a:t> (cf. TP)</a:t>
            </a:r>
            <a:endParaRPr lang="fr-FR" sz="1600" dirty="0" smtClean="0"/>
          </a:p>
          <a:p>
            <a:r>
              <a:rPr lang="fr-FR" sz="1600" dirty="0" smtClean="0"/>
              <a:t>Quelques </a:t>
            </a:r>
            <a:r>
              <a:rPr lang="fr-FR" sz="1600" dirty="0" smtClean="0"/>
              <a:t> </a:t>
            </a:r>
            <a:r>
              <a:rPr lang="fr-FR" sz="1600" dirty="0" smtClean="0"/>
              <a:t>applications liées à l’existence de la notion de tension </a:t>
            </a:r>
            <a:r>
              <a:rPr lang="fr-FR" sz="1600" dirty="0" smtClean="0"/>
              <a:t>superficielle dans la vie courante</a:t>
            </a:r>
            <a:endParaRPr lang="fr-FR" sz="1600" dirty="0" smtClean="0"/>
          </a:p>
          <a:p>
            <a:endParaRPr lang="fr-FR" sz="16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-234281"/>
            <a:ext cx="8229600" cy="1143001"/>
          </a:xfrm>
        </p:spPr>
        <p:txBody>
          <a:bodyPr/>
          <a:lstStyle/>
          <a:p>
            <a:r>
              <a:rPr lang="fr-FR" altLang="fr-FR" dirty="0" smtClean="0"/>
              <a:t>Ce qu’il faut retenir</a:t>
            </a:r>
          </a:p>
        </p:txBody>
      </p:sp>
    </p:spTree>
    <p:extLst>
      <p:ext uri="{BB962C8B-B14F-4D97-AF65-F5344CB8AC3E}">
        <p14:creationId xmlns:p14="http://schemas.microsoft.com/office/powerpoint/2010/main" val="1842614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>
          <a:xfrm>
            <a:off x="457200" y="-315913"/>
            <a:ext cx="8229600" cy="1143001"/>
          </a:xfrm>
        </p:spPr>
        <p:txBody>
          <a:bodyPr/>
          <a:lstStyle/>
          <a:p>
            <a:r>
              <a:rPr lang="fr-FR" altLang="fr-FR" dirty="0" smtClean="0"/>
              <a:t>Ce qu’il faut retenir</a:t>
            </a:r>
          </a:p>
        </p:txBody>
      </p:sp>
      <p:sp>
        <p:nvSpPr>
          <p:cNvPr id="21507" name="Espace réservé du contenu 2"/>
          <p:cNvSpPr>
            <a:spLocks noGrp="1"/>
          </p:cNvSpPr>
          <p:nvPr>
            <p:ph idx="1"/>
          </p:nvPr>
        </p:nvSpPr>
        <p:spPr>
          <a:xfrm>
            <a:off x="250825" y="1196975"/>
            <a:ext cx="8893175" cy="4103688"/>
          </a:xfrm>
        </p:spPr>
        <p:txBody>
          <a:bodyPr/>
          <a:lstStyle/>
          <a:p>
            <a:r>
              <a:rPr lang="fr-FR" altLang="fr-FR" sz="1600" smtClean="0"/>
              <a:t>Les trois états d’un corps pur</a:t>
            </a:r>
          </a:p>
          <a:p>
            <a:r>
              <a:rPr lang="fr-FR" altLang="fr-FR" sz="1600" smtClean="0"/>
              <a:t>Les changements d’état d’un corps pur</a:t>
            </a:r>
          </a:p>
          <a:p>
            <a:r>
              <a:rPr lang="fr-FR" altLang="fr-FR" sz="1600" smtClean="0"/>
              <a:t>La notion de Pression de Vapeur Saturante à T</a:t>
            </a:r>
          </a:p>
          <a:p>
            <a:r>
              <a:rPr lang="fr-FR" altLang="fr-FR" sz="1600" smtClean="0"/>
              <a:t>Le diagramme d’existence des corps purs : P</a:t>
            </a:r>
            <a:r>
              <a:rPr lang="fr-FR" altLang="fr-FR" sz="1600" baseline="-25000" smtClean="0"/>
              <a:t>abs</a:t>
            </a:r>
            <a:r>
              <a:rPr lang="fr-FR" altLang="fr-FR" sz="1600" smtClean="0"/>
              <a:t> = f(T) à V donné et son exploitation</a:t>
            </a:r>
          </a:p>
          <a:p>
            <a:r>
              <a:rPr lang="fr-FR" altLang="fr-FR" sz="1600" smtClean="0"/>
              <a:t>Les différentes chaleurs latentes de changement d’état, leurs signes, la réversibilité du phénomène</a:t>
            </a:r>
          </a:p>
          <a:p>
            <a:r>
              <a:rPr lang="fr-FR" altLang="fr-FR" sz="1600" smtClean="0"/>
              <a:t>La dépendance de L</a:t>
            </a:r>
            <a:r>
              <a:rPr lang="fr-FR" altLang="fr-FR" sz="1600" baseline="-25000" smtClean="0"/>
              <a:t>v</a:t>
            </a:r>
            <a:r>
              <a:rPr lang="fr-FR" altLang="fr-FR" sz="1600" smtClean="0"/>
              <a:t> avec la température</a:t>
            </a:r>
          </a:p>
          <a:p>
            <a:r>
              <a:rPr lang="fr-FR" altLang="fr-FR" sz="1600" smtClean="0"/>
              <a:t>La notion de chaleur sensible</a:t>
            </a:r>
          </a:p>
          <a:p>
            <a:r>
              <a:rPr lang="fr-FR" altLang="fr-FR" sz="1600" smtClean="0"/>
              <a:t>La courbe de saturation P</a:t>
            </a:r>
            <a:r>
              <a:rPr lang="fr-FR" altLang="fr-FR" sz="1600" baseline="-25000" smtClean="0"/>
              <a:t>abs</a:t>
            </a:r>
            <a:r>
              <a:rPr lang="fr-FR" altLang="fr-FR" sz="1600" smtClean="0"/>
              <a:t> = f (V) à T donné (isothermes d’ANDREWS) et son exploitation</a:t>
            </a:r>
          </a:p>
          <a:p>
            <a:r>
              <a:rPr lang="fr-FR" altLang="fr-FR" sz="1600" smtClean="0">
                <a:sym typeface="Symbol" pitchFamily="18" charset="2"/>
              </a:rPr>
              <a:t>La méthode pour appliquer la relation de CLAPEYRON</a:t>
            </a:r>
          </a:p>
          <a:p>
            <a:r>
              <a:rPr lang="fr-FR" altLang="fr-FR" sz="1600" smtClean="0">
                <a:sym typeface="Symbol" pitchFamily="18" charset="2"/>
              </a:rPr>
              <a:t>Exploitation des tables thermodynamiques de l’eau en équilibre avec sa vapeur</a:t>
            </a:r>
          </a:p>
          <a:p>
            <a:r>
              <a:rPr lang="fr-FR" altLang="fr-FR" sz="1600" smtClean="0">
                <a:sym typeface="Symbol" pitchFamily="18" charset="2"/>
              </a:rPr>
              <a:t>La notion d’air humide et le calcul de l’Humidité Relative d’un air humide</a:t>
            </a:r>
            <a:endParaRPr lang="fr-FR" altLang="fr-FR" sz="1600" smtClean="0"/>
          </a:p>
          <a:p>
            <a:r>
              <a:rPr lang="fr-FR" altLang="fr-FR" sz="1600" smtClean="0"/>
              <a:t>Les représentations P</a:t>
            </a:r>
            <a:r>
              <a:rPr lang="fr-FR" altLang="fr-FR" sz="1600" baseline="-25000" smtClean="0"/>
              <a:t>abs</a:t>
            </a:r>
            <a:r>
              <a:rPr lang="fr-FR" altLang="fr-FR" sz="1600" smtClean="0"/>
              <a:t> = f(T) à V donné et P</a:t>
            </a:r>
            <a:r>
              <a:rPr lang="fr-FR" altLang="fr-FR" sz="1600" baseline="-25000" smtClean="0"/>
              <a:t>abs</a:t>
            </a:r>
            <a:r>
              <a:rPr lang="fr-FR" altLang="fr-FR" sz="1600" smtClean="0"/>
              <a:t> = f(V) à T donnée ne sont que deux représentations privilégiées mais pratiques de l’équation d’état globale d’un GP où f(P, V, T) = 0</a:t>
            </a:r>
          </a:p>
        </p:txBody>
      </p:sp>
    </p:spTree>
    <p:extLst>
      <p:ext uri="{BB962C8B-B14F-4D97-AF65-F5344CB8AC3E}">
        <p14:creationId xmlns:p14="http://schemas.microsoft.com/office/powerpoint/2010/main" val="5159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  <p:grpSp>
        <p:nvGrpSpPr>
          <p:cNvPr id="33" name="Groupe 32"/>
          <p:cNvGrpSpPr/>
          <p:nvPr/>
        </p:nvGrpSpPr>
        <p:grpSpPr>
          <a:xfrm>
            <a:off x="539552" y="1916832"/>
            <a:ext cx="4600561" cy="4059982"/>
            <a:chOff x="2347703" y="1484784"/>
            <a:chExt cx="4600561" cy="4059982"/>
          </a:xfrm>
        </p:grpSpPr>
        <p:sp>
          <p:nvSpPr>
            <p:cNvPr id="11" name="Rectangle 10"/>
            <p:cNvSpPr/>
            <p:nvPr/>
          </p:nvSpPr>
          <p:spPr>
            <a:xfrm>
              <a:off x="2347703" y="1988840"/>
              <a:ext cx="3744416" cy="2952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>
              <a:off x="2347703" y="1484784"/>
              <a:ext cx="0" cy="720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>
              <a:off x="6084168" y="1517919"/>
              <a:ext cx="0" cy="72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092119" y="1484784"/>
              <a:ext cx="0" cy="720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563888" y="2852936"/>
              <a:ext cx="1296144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/>
            <p:cNvCxnSpPr/>
            <p:nvPr/>
          </p:nvCxnSpPr>
          <p:spPr>
            <a:xfrm>
              <a:off x="4716016" y="2860887"/>
              <a:ext cx="144016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4812759" y="3700681"/>
              <a:ext cx="144016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6228184" y="2564904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228184" y="3356992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>
              <a:off x="4219462" y="3284984"/>
              <a:ext cx="0" cy="14401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819" name="Object 3"/>
            <p:cNvGraphicFramePr>
              <a:graphicFrameLocks noChangeAspect="1"/>
            </p:cNvGraphicFramePr>
            <p:nvPr/>
          </p:nvGraphicFramePr>
          <p:xfrm>
            <a:off x="4011389" y="4797152"/>
            <a:ext cx="513600" cy="747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1" name="Équation" r:id="rId3" imgW="139680" imgH="203040" progId="Equation.3">
                    <p:embed/>
                  </p:oleObj>
                </mc:Choice>
                <mc:Fallback>
                  <p:oleObj name="Équation" r:id="rId3" imgW="139680" imgH="203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1389" y="4797152"/>
                          <a:ext cx="513600" cy="747614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Connecteur droit avec flèche 28"/>
            <p:cNvCxnSpPr/>
            <p:nvPr/>
          </p:nvCxnSpPr>
          <p:spPr>
            <a:xfrm>
              <a:off x="4147903" y="2868566"/>
              <a:ext cx="0" cy="792088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 flipV="1">
              <a:off x="4283111" y="2913238"/>
              <a:ext cx="0" cy="7920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820" name="Object 4"/>
            <p:cNvGraphicFramePr>
              <a:graphicFrameLocks noChangeAspect="1"/>
            </p:cNvGraphicFramePr>
            <p:nvPr/>
          </p:nvGraphicFramePr>
          <p:xfrm>
            <a:off x="3662272" y="2076614"/>
            <a:ext cx="470399" cy="744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2" name="Équation" r:id="rId5" imgW="152280" imgH="241200" progId="Equation.3">
                    <p:embed/>
                  </p:oleObj>
                </mc:Choice>
                <mc:Fallback>
                  <p:oleObj name="Équation" r:id="rId5" imgW="152280" imgH="2412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2272" y="2076614"/>
                          <a:ext cx="470399" cy="744910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1" name="Object 5"/>
            <p:cNvGraphicFramePr>
              <a:graphicFrameLocks noChangeAspect="1"/>
            </p:cNvGraphicFramePr>
            <p:nvPr/>
          </p:nvGraphicFramePr>
          <p:xfrm>
            <a:off x="4313892" y="3726299"/>
            <a:ext cx="509587" cy="744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3" name="Équation" r:id="rId7" imgW="164880" imgH="241200" progId="Equation.3">
                    <p:embed/>
                  </p:oleObj>
                </mc:Choice>
                <mc:Fallback>
                  <p:oleObj name="Équation" r:id="rId7" imgW="164880" imgH="24120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3892" y="3726299"/>
                          <a:ext cx="509587" cy="74453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8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758337"/>
              </p:ext>
            </p:extLst>
          </p:nvPr>
        </p:nvGraphicFramePr>
        <p:xfrm>
          <a:off x="5248721" y="3116263"/>
          <a:ext cx="378777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Équation" r:id="rId9" imgW="927000" imgH="228600" progId="Equation.3">
                  <p:embed/>
                </p:oleObj>
              </mc:Choice>
              <mc:Fallback>
                <p:oleObj name="Équation" r:id="rId9" imgW="92700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721" y="3116263"/>
                        <a:ext cx="3787775" cy="935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Flèche droite 34"/>
          <p:cNvSpPr/>
          <p:nvPr/>
        </p:nvSpPr>
        <p:spPr>
          <a:xfrm>
            <a:off x="4564049" y="3600504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1475656" y="3284984"/>
            <a:ext cx="0" cy="86409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755576" y="3429000"/>
            <a:ext cx="6480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h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  <p:sp>
        <p:nvSpPr>
          <p:cNvPr id="22" name="Rectangle 21"/>
          <p:cNvSpPr/>
          <p:nvPr/>
        </p:nvSpPr>
        <p:spPr>
          <a:xfrm>
            <a:off x="179512" y="1344135"/>
            <a:ext cx="871296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/>
              <a:t>« Tout corps plongé dans un fluide au repos, entièrement mouillé par celui-ci ou traversant sa surface libre, subit une force verticale, dirigée de bas en haut et opposée </a:t>
            </a:r>
          </a:p>
          <a:p>
            <a:pPr algn="ctr"/>
            <a:r>
              <a:rPr lang="fr-FR" sz="2400" dirty="0" smtClean="0"/>
              <a:t>au poids du volume de fluide déplacé »</a:t>
            </a:r>
          </a:p>
          <a:p>
            <a:pPr algn="ctr"/>
            <a:r>
              <a:rPr lang="fr-FR" sz="2400" dirty="0" smtClean="0"/>
              <a:t> Cette force est appelée poussée d'ARCHIMEDE </a:t>
            </a:r>
            <a:endParaRPr lang="fr-FR" sz="2800" dirty="0"/>
          </a:p>
        </p:txBody>
      </p:sp>
      <p:sp>
        <p:nvSpPr>
          <p:cNvPr id="27" name="ZoneTexte 26"/>
          <p:cNvSpPr txBox="1"/>
          <p:nvPr/>
        </p:nvSpPr>
        <p:spPr>
          <a:xfrm>
            <a:off x="251520" y="630932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ARCHIMEDE</a:t>
            </a:r>
            <a:endParaRPr lang="fr-FR" sz="2400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323528" y="1142632"/>
            <a:ext cx="8424936" cy="2232248"/>
          </a:xfrm>
          <a:prstGeom prst="wedgeRoundRectCallout">
            <a:avLst>
              <a:gd name="adj1" fmla="val -33693"/>
              <a:gd name="adj2" fmla="val 8663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</p:txBody>
      </p:sp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467544" y="4149080"/>
            <a:ext cx="1656184" cy="220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312868"/>
              </p:ext>
            </p:extLst>
          </p:nvPr>
        </p:nvGraphicFramePr>
        <p:xfrm>
          <a:off x="3923928" y="4509120"/>
          <a:ext cx="378777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6" name="Équation" r:id="rId4" imgW="927000" imgH="228600" progId="Equation.3">
                  <p:embed/>
                </p:oleObj>
              </mc:Choice>
              <mc:Fallback>
                <p:oleObj name="Équation" r:id="rId4" imgW="9270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509120"/>
                        <a:ext cx="3787775" cy="935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/>
          <a:srcRect l="30992" r="23929"/>
          <a:stretch>
            <a:fillRect/>
          </a:stretch>
        </p:blipFill>
        <p:spPr bwMode="auto">
          <a:xfrm>
            <a:off x="7812360" y="1484784"/>
            <a:ext cx="115212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052736"/>
            <a:ext cx="2699594" cy="344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 l="22964" t="61030" r="20586" b="10798"/>
          <a:stretch>
            <a:fillRect/>
          </a:stretch>
        </p:blipFill>
        <p:spPr bwMode="auto">
          <a:xfrm>
            <a:off x="827584" y="4581128"/>
            <a:ext cx="7344816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4139952" y="2060848"/>
          <a:ext cx="3009900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Équation" r:id="rId6" imgW="736560" imgH="431640" progId="Equation.3">
                  <p:embed/>
                </p:oleObj>
              </mc:Choice>
              <mc:Fallback>
                <p:oleObj name="Équation" r:id="rId6" imgW="7365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060848"/>
                        <a:ext cx="3009900" cy="1766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 rot="-60000">
            <a:off x="1691680" y="1268760"/>
            <a:ext cx="0" cy="100811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835696" y="14847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x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57976" y="1065169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s</a:t>
            </a:r>
            <a:endParaRPr lang="fr-FR" sz="32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368642" y="1412776"/>
            <a:ext cx="180000" cy="0"/>
          </a:xfrm>
          <a:prstGeom prst="straightConnector1">
            <a:avLst/>
          </a:prstGeom>
          <a:ln w="19050"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427984" y="1196752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 &gt; 1</a:t>
            </a:r>
            <a:endParaRPr lang="fr-FR" sz="32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043608" y="1268760"/>
            <a:ext cx="0" cy="278401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23528" y="2996952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V</a:t>
            </a:r>
            <a:r>
              <a:rPr lang="fr-FR" sz="3200" baseline="-25000" dirty="0" smtClean="0"/>
              <a:t>0</a:t>
            </a:r>
            <a:endParaRPr lang="fr-FR" sz="3200" baseline="-25000" dirty="0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696" y="1412776"/>
            <a:ext cx="273630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052736"/>
            <a:ext cx="2699594" cy="344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 l="22964" t="61030" r="20586" b="10798"/>
          <a:stretch>
            <a:fillRect/>
          </a:stretch>
        </p:blipFill>
        <p:spPr bwMode="auto">
          <a:xfrm>
            <a:off x="827584" y="4581128"/>
            <a:ext cx="7344816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3635896" y="2348880"/>
          <a:ext cx="3009900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2" name="Équation" r:id="rId6" imgW="736560" imgH="431640" progId="Equation.3">
                  <p:embed/>
                </p:oleObj>
              </mc:Choice>
              <mc:Fallback>
                <p:oleObj name="Équation" r:id="rId6" imgW="73656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348880"/>
                        <a:ext cx="3009900" cy="17668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2051720" y="2276872"/>
            <a:ext cx="0" cy="36004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54720" y="2144482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x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1498650" y="1908121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s</a:t>
            </a:r>
            <a:endParaRPr lang="fr-FR" sz="32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809316" y="2255728"/>
            <a:ext cx="180000" cy="0"/>
          </a:xfrm>
          <a:prstGeom prst="straightConnector1">
            <a:avLst/>
          </a:prstGeom>
          <a:ln w="19050" cap="rnd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427984" y="1412776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 &lt; 1</a:t>
            </a:r>
            <a:endParaRPr lang="fr-FR" sz="3200" dirty="0"/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1691680" y="2780928"/>
            <a:ext cx="288032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1683054" y="2878814"/>
            <a:ext cx="432048" cy="5760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1763688" y="3140968"/>
            <a:ext cx="360040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1775314" y="3429000"/>
            <a:ext cx="360040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1907704" y="3717032"/>
            <a:ext cx="216024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1777940" y="2636912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267744" y="2612610"/>
            <a:ext cx="0" cy="144016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411760" y="292494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2339752" y="3068960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V</a:t>
            </a:r>
            <a:r>
              <a:rPr lang="fr-FR" sz="3200" baseline="-25000" dirty="0" smtClean="0"/>
              <a:t>0</a:t>
            </a:r>
            <a:endParaRPr lang="fr-FR" sz="3200" baseline="-25000" dirty="0"/>
          </a:p>
        </p:txBody>
      </p:sp>
      <p:sp>
        <p:nvSpPr>
          <p:cNvPr id="23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 cstate="print"/>
          <a:srcRect l="22137" t="24609" r="22519" b="16329"/>
          <a:stretch>
            <a:fillRect/>
          </a:stretch>
        </p:blipFill>
        <p:spPr bwMode="auto">
          <a:xfrm>
            <a:off x="707571" y="1484784"/>
            <a:ext cx="768085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5902" y="-159020"/>
            <a:ext cx="9865096" cy="1431032"/>
          </a:xfrm>
        </p:spPr>
        <p:txBody>
          <a:bodyPr>
            <a:normAutofit/>
          </a:bodyPr>
          <a:lstStyle/>
          <a:p>
            <a:r>
              <a:rPr lang="fr-FR" sz="3200" dirty="0" smtClean="0"/>
              <a:t>71) Poussée d’ARCHIMEDE</a:t>
            </a:r>
            <a:br>
              <a:rPr lang="fr-FR" sz="3200" dirty="0" smtClean="0"/>
            </a:br>
            <a:r>
              <a:rPr lang="fr-FR" sz="3200" dirty="0" smtClean="0"/>
              <a:t>712) </a:t>
            </a:r>
            <a:r>
              <a:rPr lang="fr-FR" sz="3200" dirty="0" smtClean="0"/>
              <a:t>Théorème d’ARCHIMEDE : illustrations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6158</TotalTime>
  <Words>944</Words>
  <Application>Microsoft Office PowerPoint</Application>
  <PresentationFormat>Affichage à l'écran (4:3)</PresentationFormat>
  <Paragraphs>185</Paragraphs>
  <Slides>44</Slides>
  <Notes>12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6" baseType="lpstr">
      <vt:lpstr>Thème Office</vt:lpstr>
      <vt:lpstr>Équation</vt:lpstr>
      <vt:lpstr>Statique des fluides Chap VII </vt:lpstr>
      <vt:lpstr>Objectifs</vt:lpstr>
      <vt:lpstr>71) Poussée d’ARCHIMEDE 711) Forces de poussée</vt:lpstr>
      <vt:lpstr>71) Poussée d’ARCHIMEDE 711) Forces de poussée</vt:lpstr>
      <vt:lpstr>71) Poussé d’ARCHIMEDE 712) Théorème d’ARCHIMEDE : illustrations</vt:lpstr>
      <vt:lpstr>71) Poussée d’ARCHIMEDE 712) Théorème d’ARCHIMEDE : illustrations</vt:lpstr>
      <vt:lpstr>71) Poussée d’ARCHIMEDE 712) Théorème d’ARCHIMEDE : illustrations</vt:lpstr>
      <vt:lpstr>71) Poussée d’ARCHIMEDE 712) Théorème d’ARCHIMEDE : illustrations</vt:lpstr>
      <vt:lpstr>71) Poussée d’ARCHIMEDE 712) Théorème d’ARCHIMEDE : illustrations</vt:lpstr>
      <vt:lpstr>71) Poussée d’ARCHIMEDE 712) Théorème d’ARCHIMEDE : illustrations</vt:lpstr>
      <vt:lpstr>71) Poussée d’ARCHIMEDE 712) Théorème d’ARCHIMEDE : illustrations</vt:lpstr>
      <vt:lpstr>72) Propriétés de la couche capillaire. Tension superficielle 721) Nature de la couche capillaire</vt:lpstr>
      <vt:lpstr>72) Propriétés de la couche capillaire. Tension superficielle 721) Nature de la couche capillaire</vt:lpstr>
      <vt:lpstr>72) Propriétés de la couche capillaire. Tension superficielle 722) Forces de tension superficielle</vt:lpstr>
      <vt:lpstr>72) Propriétés de la couche capillaire. Tension superficielle 722) Forces de tension superficielle</vt:lpstr>
      <vt:lpstr>72) Propriétés de la couche capillaire. Tension superficielle 722) Force de tension superficielle</vt:lpstr>
      <vt:lpstr>72) Propriétés de la couche capillaire. Tension superficielle 722) Force de tension superficielle</vt:lpstr>
      <vt:lpstr>72) Propriétés de la couche capillaire. Tension superficielle 722) Force de tension superficielle</vt:lpstr>
      <vt:lpstr>72) Propriétés de la couche capillaire. Tension superficielle 722) Force de tension superficielle</vt:lpstr>
      <vt:lpstr>73) Conséquences 731) Pression capillaire   </vt:lpstr>
      <vt:lpstr>73) Conséquences 731) Pression capillaire  </vt:lpstr>
      <vt:lpstr>73) Conséquences 731) Pression capillaire  </vt:lpstr>
      <vt:lpstr>73) Conséquences 731) Pression capillaire  </vt:lpstr>
      <vt:lpstr>Présentation PowerPoint</vt:lpstr>
      <vt:lpstr>Présentation PowerPoint</vt:lpstr>
      <vt:lpstr>Présentation PowerPoint</vt:lpstr>
      <vt:lpstr>73) Conséquences 732) Angle de raccordement d’un liquide et d’un solide en présence d’air Mouillabilité  </vt:lpstr>
      <vt:lpstr>73) Conséquences 732) Angle de raccordement d’un liquide et d’un solide en présence d’air  Mouillabilité  </vt:lpstr>
      <vt:lpstr>73) Conséquences 732) Angle de raccordement d’un liquide et d’un solide en présence d’air  Mouillabilité  </vt:lpstr>
      <vt:lpstr>73) Conséquences 732) Angle de raccordement d’un liquide et d’un solide en présence d’air  Mouillabilité  </vt:lpstr>
      <vt:lpstr>73) Conséquences 732) Angle de raccordement d’un liquide et d’un solide en présence d’air  Mouillabilité  </vt:lpstr>
      <vt:lpstr>74) Applications 741) Tubes capillaires. Loi de JURIN </vt:lpstr>
      <vt:lpstr>74) Applications 741) Tubes capillaires. Loi de JURIN </vt:lpstr>
      <vt:lpstr>74) Applications 742) Méthode de mesure de la tension superficielle </vt:lpstr>
      <vt:lpstr>74) Applications 742) Méthode de mesure de la tension superficielle </vt:lpstr>
      <vt:lpstr>74) Applications 742) Méthode de mesure de la tension superficielle </vt:lpstr>
      <vt:lpstr>74) Applications 743) Illustrations </vt:lpstr>
      <vt:lpstr>74) Applications 743) Illustrations </vt:lpstr>
      <vt:lpstr>Présentation PowerPoint</vt:lpstr>
      <vt:lpstr>Présentation PowerPoint</vt:lpstr>
      <vt:lpstr>Présentation PowerPoint</vt:lpstr>
      <vt:lpstr>Présentation PowerPoint</vt:lpstr>
      <vt:lpstr>Ce qu’il faut retenir</vt:lpstr>
      <vt:lpstr>Ce qu’il faut retenir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dsarmeo</dc:creator>
  <cp:lastModifiedBy>dsarmeo</cp:lastModifiedBy>
  <cp:revision>451</cp:revision>
  <dcterms:created xsi:type="dcterms:W3CDTF">2011-06-20T08:55:59Z</dcterms:created>
  <dcterms:modified xsi:type="dcterms:W3CDTF">2014-03-10T13:40:51Z</dcterms:modified>
</cp:coreProperties>
</file>